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5" r:id="rId1"/>
  </p:sldMasterIdLst>
  <p:notesMasterIdLst>
    <p:notesMasterId r:id="rId10"/>
  </p:notesMasterIdLst>
  <p:sldIdLst>
    <p:sldId id="256" r:id="rId2"/>
    <p:sldId id="257" r:id="rId3"/>
    <p:sldId id="258" r:id="rId4"/>
    <p:sldId id="261" r:id="rId5"/>
    <p:sldId id="263" r:id="rId6"/>
    <p:sldId id="262" r:id="rId7"/>
    <p:sldId id="260" r:id="rId8"/>
    <p:sldId id="25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78" autoAdjust="0"/>
    <p:restoredTop sz="72925"/>
  </p:normalViewPr>
  <p:slideViewPr>
    <p:cSldViewPr snapToGrid="0">
      <p:cViewPr varScale="1">
        <p:scale>
          <a:sx n="91" d="100"/>
          <a:sy n="91" d="100"/>
        </p:scale>
        <p:origin x="952" y="192"/>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C90E2A-4509-494E-B537-31AFA43F6FF6}"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US"/>
        </a:p>
      </dgm:t>
    </dgm:pt>
    <dgm:pt modelId="{97CD6A12-9B50-1648-B12E-BEF85BFAFC99}">
      <dgm:prSet phldrT="[Text]"/>
      <dgm:spPr/>
      <dgm:t>
        <a:bodyPr/>
        <a:lstStyle/>
        <a:p>
          <a:r>
            <a:rPr lang="en-US" dirty="0"/>
            <a:t>Credit</a:t>
          </a:r>
        </a:p>
      </dgm:t>
    </dgm:pt>
    <dgm:pt modelId="{8D7B2861-5D68-094E-9458-FA713BB2AC22}" type="parTrans" cxnId="{93FFAE7D-1693-8E40-9218-F99E51EE7489}">
      <dgm:prSet/>
      <dgm:spPr/>
      <dgm:t>
        <a:bodyPr/>
        <a:lstStyle/>
        <a:p>
          <a:endParaRPr lang="en-US"/>
        </a:p>
      </dgm:t>
    </dgm:pt>
    <dgm:pt modelId="{5F154AE4-A9C3-F745-837D-7CEB17F8BF99}" type="sibTrans" cxnId="{93FFAE7D-1693-8E40-9218-F99E51EE7489}">
      <dgm:prSet/>
      <dgm:spPr/>
      <dgm:t>
        <a:bodyPr/>
        <a:lstStyle/>
        <a:p>
          <a:endParaRPr lang="en-US"/>
        </a:p>
      </dgm:t>
    </dgm:pt>
    <dgm:pt modelId="{5C035AE0-35A8-B140-8536-B3932ADCA273}">
      <dgm:prSet phldrT="[Text]"/>
      <dgm:spPr/>
      <dgm:t>
        <a:bodyPr/>
        <a:lstStyle/>
        <a:p>
          <a:pPr algn="ctr"/>
          <a:r>
            <a:rPr lang="en-US" dirty="0"/>
            <a:t>Domestic Violence</a:t>
          </a:r>
        </a:p>
      </dgm:t>
    </dgm:pt>
    <dgm:pt modelId="{9E068442-6727-4040-91D3-D151F557A9E9}" type="parTrans" cxnId="{0116ACD4-4661-D140-ADE9-6D57BBE41A49}">
      <dgm:prSet/>
      <dgm:spPr/>
      <dgm:t>
        <a:bodyPr/>
        <a:lstStyle/>
        <a:p>
          <a:endParaRPr lang="en-US"/>
        </a:p>
      </dgm:t>
    </dgm:pt>
    <dgm:pt modelId="{02E855AD-0858-864D-997B-E37A34F2F8E0}" type="sibTrans" cxnId="{0116ACD4-4661-D140-ADE9-6D57BBE41A49}">
      <dgm:prSet/>
      <dgm:spPr/>
      <dgm:t>
        <a:bodyPr/>
        <a:lstStyle/>
        <a:p>
          <a:endParaRPr lang="en-US"/>
        </a:p>
      </dgm:t>
    </dgm:pt>
    <dgm:pt modelId="{6083BBE0-0F65-624E-9CA7-D6C77B2ECFF7}">
      <dgm:prSet phldrT="[Text]"/>
      <dgm:spPr/>
      <dgm:t>
        <a:bodyPr/>
        <a:lstStyle/>
        <a:p>
          <a:r>
            <a:rPr lang="en-US" dirty="0"/>
            <a:t>Mental Health</a:t>
          </a:r>
        </a:p>
      </dgm:t>
    </dgm:pt>
    <dgm:pt modelId="{71B3A84E-E2AA-DF41-BBB3-5C21576650A1}" type="parTrans" cxnId="{9F084C3B-F70E-FF4A-AD30-E1D03F7D5088}">
      <dgm:prSet/>
      <dgm:spPr/>
      <dgm:t>
        <a:bodyPr/>
        <a:lstStyle/>
        <a:p>
          <a:endParaRPr lang="en-US"/>
        </a:p>
      </dgm:t>
    </dgm:pt>
    <dgm:pt modelId="{F9177CF1-0139-BB42-AD5F-C2BD785733FC}" type="sibTrans" cxnId="{9F084C3B-F70E-FF4A-AD30-E1D03F7D5088}">
      <dgm:prSet/>
      <dgm:spPr/>
      <dgm:t>
        <a:bodyPr/>
        <a:lstStyle/>
        <a:p>
          <a:endParaRPr lang="en-US"/>
        </a:p>
      </dgm:t>
    </dgm:pt>
    <dgm:pt modelId="{BDE15A4B-822E-9A4F-8455-EE3D032776AF}">
      <dgm:prSet phldrT="[Text]"/>
      <dgm:spPr/>
      <dgm:t>
        <a:bodyPr/>
        <a:lstStyle/>
        <a:p>
          <a:r>
            <a:rPr lang="en-US" dirty="0"/>
            <a:t>Substance Abuse</a:t>
          </a:r>
        </a:p>
      </dgm:t>
    </dgm:pt>
    <dgm:pt modelId="{CF429703-FF5D-B048-9EEA-9151B74A4D70}" type="parTrans" cxnId="{239AFC42-5EC9-1444-957A-778F5E75A056}">
      <dgm:prSet/>
      <dgm:spPr/>
      <dgm:t>
        <a:bodyPr/>
        <a:lstStyle/>
        <a:p>
          <a:endParaRPr lang="en-US"/>
        </a:p>
      </dgm:t>
    </dgm:pt>
    <dgm:pt modelId="{B1E4B247-F1B9-9E40-BDA1-40FA04F941A7}" type="sibTrans" cxnId="{239AFC42-5EC9-1444-957A-778F5E75A056}">
      <dgm:prSet/>
      <dgm:spPr/>
      <dgm:t>
        <a:bodyPr/>
        <a:lstStyle/>
        <a:p>
          <a:endParaRPr lang="en-US"/>
        </a:p>
      </dgm:t>
    </dgm:pt>
    <dgm:pt modelId="{CD6DA183-F055-F848-A6E4-DADAD3C3FAD0}">
      <dgm:prSet phldrT="[Text]"/>
      <dgm:spPr/>
      <dgm:t>
        <a:bodyPr/>
        <a:lstStyle/>
        <a:p>
          <a:r>
            <a:rPr lang="en-US" dirty="0"/>
            <a:t>Support System &amp; Community</a:t>
          </a:r>
        </a:p>
      </dgm:t>
    </dgm:pt>
    <dgm:pt modelId="{E895334F-8586-DC45-8809-90810A25EA53}" type="parTrans" cxnId="{C216CF86-5BAF-E64A-AD98-420F6B5ADAE2}">
      <dgm:prSet/>
      <dgm:spPr/>
      <dgm:t>
        <a:bodyPr/>
        <a:lstStyle/>
        <a:p>
          <a:endParaRPr lang="en-US"/>
        </a:p>
      </dgm:t>
    </dgm:pt>
    <dgm:pt modelId="{E2361D92-692D-7745-A07B-2AB8960ACADC}" type="sibTrans" cxnId="{C216CF86-5BAF-E64A-AD98-420F6B5ADAE2}">
      <dgm:prSet/>
      <dgm:spPr/>
      <dgm:t>
        <a:bodyPr/>
        <a:lstStyle/>
        <a:p>
          <a:endParaRPr lang="en-US"/>
        </a:p>
      </dgm:t>
    </dgm:pt>
    <dgm:pt modelId="{3E7286A4-76A6-2C4E-8CE0-243371D21C3C}">
      <dgm:prSet/>
      <dgm:spPr/>
      <dgm:t>
        <a:bodyPr/>
        <a:lstStyle/>
        <a:p>
          <a:r>
            <a:rPr lang="en-US" dirty="0"/>
            <a:t>Legal</a:t>
          </a:r>
        </a:p>
      </dgm:t>
    </dgm:pt>
    <dgm:pt modelId="{94224951-BC36-1F47-84D6-C317DFC0589F}" type="parTrans" cxnId="{3436625D-3C1E-FB4A-BB62-4AFD3F5FEB5C}">
      <dgm:prSet/>
      <dgm:spPr/>
      <dgm:t>
        <a:bodyPr/>
        <a:lstStyle/>
        <a:p>
          <a:endParaRPr lang="en-US"/>
        </a:p>
      </dgm:t>
    </dgm:pt>
    <dgm:pt modelId="{5E7CBCDA-E3D3-FF4C-BC19-CFEB142DC9FF}" type="sibTrans" cxnId="{3436625D-3C1E-FB4A-BB62-4AFD3F5FEB5C}">
      <dgm:prSet/>
      <dgm:spPr/>
      <dgm:t>
        <a:bodyPr/>
        <a:lstStyle/>
        <a:p>
          <a:endParaRPr lang="en-US"/>
        </a:p>
      </dgm:t>
    </dgm:pt>
    <dgm:pt modelId="{39B8089F-5DC0-6444-8958-0B1093798808}">
      <dgm:prSet/>
      <dgm:spPr/>
      <dgm:t>
        <a:bodyPr/>
        <a:lstStyle/>
        <a:p>
          <a:r>
            <a:rPr lang="en-US" dirty="0"/>
            <a:t>Adult Education</a:t>
          </a:r>
        </a:p>
      </dgm:t>
    </dgm:pt>
    <dgm:pt modelId="{8F13A472-AB0A-5649-A8E4-BEEFE532A20F}" type="parTrans" cxnId="{B1126EB5-7585-7F47-99FF-548AB6E4A922}">
      <dgm:prSet/>
      <dgm:spPr/>
      <dgm:t>
        <a:bodyPr/>
        <a:lstStyle/>
        <a:p>
          <a:endParaRPr lang="en-US"/>
        </a:p>
      </dgm:t>
    </dgm:pt>
    <dgm:pt modelId="{948C1C05-941F-FA47-9C1E-018544C6B93D}" type="sibTrans" cxnId="{B1126EB5-7585-7F47-99FF-548AB6E4A922}">
      <dgm:prSet/>
      <dgm:spPr/>
      <dgm:t>
        <a:bodyPr/>
        <a:lstStyle/>
        <a:p>
          <a:endParaRPr lang="en-US"/>
        </a:p>
      </dgm:t>
    </dgm:pt>
    <dgm:pt modelId="{2AAAC843-E7B9-3442-8E09-0739B663FB59}">
      <dgm:prSet/>
      <dgm:spPr/>
      <dgm:t>
        <a:bodyPr/>
        <a:lstStyle/>
        <a:p>
          <a:r>
            <a:rPr lang="en-US" dirty="0"/>
            <a:t>Childcare</a:t>
          </a:r>
        </a:p>
      </dgm:t>
    </dgm:pt>
    <dgm:pt modelId="{4633D6E5-66E3-A24C-8AC5-B491A770F4D5}" type="parTrans" cxnId="{02452678-2447-8F4F-A00D-B1ADEB340B13}">
      <dgm:prSet/>
      <dgm:spPr/>
      <dgm:t>
        <a:bodyPr/>
        <a:lstStyle/>
        <a:p>
          <a:endParaRPr lang="en-US"/>
        </a:p>
      </dgm:t>
    </dgm:pt>
    <dgm:pt modelId="{667A7929-309B-E24C-924A-88C60A63B037}" type="sibTrans" cxnId="{02452678-2447-8F4F-A00D-B1ADEB340B13}">
      <dgm:prSet/>
      <dgm:spPr/>
      <dgm:t>
        <a:bodyPr/>
        <a:lstStyle/>
        <a:p>
          <a:endParaRPr lang="en-US"/>
        </a:p>
      </dgm:t>
    </dgm:pt>
    <dgm:pt modelId="{284807BC-F0CC-4E48-8F14-46A7750507BA}">
      <dgm:prSet/>
      <dgm:spPr/>
      <dgm:t>
        <a:bodyPr/>
        <a:lstStyle/>
        <a:p>
          <a:r>
            <a:rPr lang="en-US" dirty="0"/>
            <a:t>Child Education</a:t>
          </a:r>
        </a:p>
      </dgm:t>
    </dgm:pt>
    <dgm:pt modelId="{19734BBF-52F9-4643-9BBD-A01BAD37BBC1}" type="parTrans" cxnId="{881182EF-F914-544C-97EE-FEBA354B7BCC}">
      <dgm:prSet/>
      <dgm:spPr/>
      <dgm:t>
        <a:bodyPr/>
        <a:lstStyle/>
        <a:p>
          <a:endParaRPr lang="en-US"/>
        </a:p>
      </dgm:t>
    </dgm:pt>
    <dgm:pt modelId="{11FC890D-0D76-C041-9D56-9B6177F1C1D4}" type="sibTrans" cxnId="{881182EF-F914-544C-97EE-FEBA354B7BCC}">
      <dgm:prSet/>
      <dgm:spPr/>
      <dgm:t>
        <a:bodyPr/>
        <a:lstStyle/>
        <a:p>
          <a:endParaRPr lang="en-US"/>
        </a:p>
      </dgm:t>
    </dgm:pt>
    <dgm:pt modelId="{0C597771-848B-0449-A85A-29EBD87B82EF}">
      <dgm:prSet/>
      <dgm:spPr/>
      <dgm:t>
        <a:bodyPr/>
        <a:lstStyle/>
        <a:p>
          <a:r>
            <a:rPr lang="en-US" dirty="0"/>
            <a:t>Employment</a:t>
          </a:r>
        </a:p>
      </dgm:t>
    </dgm:pt>
    <dgm:pt modelId="{800D8AAA-DED5-1C4B-9280-4A58D74F929C}" type="parTrans" cxnId="{2EF1313B-C873-DC4E-B268-14683F096175}">
      <dgm:prSet/>
      <dgm:spPr/>
      <dgm:t>
        <a:bodyPr/>
        <a:lstStyle/>
        <a:p>
          <a:endParaRPr lang="en-US"/>
        </a:p>
      </dgm:t>
    </dgm:pt>
    <dgm:pt modelId="{9C05526A-8B48-0047-8611-072FEFD1E2C3}" type="sibTrans" cxnId="{2EF1313B-C873-DC4E-B268-14683F096175}">
      <dgm:prSet/>
      <dgm:spPr/>
      <dgm:t>
        <a:bodyPr/>
        <a:lstStyle/>
        <a:p>
          <a:endParaRPr lang="en-US"/>
        </a:p>
      </dgm:t>
    </dgm:pt>
    <dgm:pt modelId="{1D5B5E02-9ED0-6D47-A189-24DE978F411D}">
      <dgm:prSet/>
      <dgm:spPr/>
      <dgm:t>
        <a:bodyPr/>
        <a:lstStyle/>
        <a:p>
          <a:r>
            <a:rPr lang="en-US" dirty="0"/>
            <a:t>Transportation</a:t>
          </a:r>
        </a:p>
      </dgm:t>
    </dgm:pt>
    <dgm:pt modelId="{4E53BC92-A45F-7144-9486-6E5F36D3B681}" type="parTrans" cxnId="{853E8434-25AB-1A43-8EAE-E247E5F23D10}">
      <dgm:prSet/>
      <dgm:spPr/>
      <dgm:t>
        <a:bodyPr/>
        <a:lstStyle/>
        <a:p>
          <a:endParaRPr lang="en-US"/>
        </a:p>
      </dgm:t>
    </dgm:pt>
    <dgm:pt modelId="{5C1F5F1C-226E-8B4A-8EF4-E426F99CE52F}" type="sibTrans" cxnId="{853E8434-25AB-1A43-8EAE-E247E5F23D10}">
      <dgm:prSet/>
      <dgm:spPr/>
      <dgm:t>
        <a:bodyPr/>
        <a:lstStyle/>
        <a:p>
          <a:endParaRPr lang="en-US"/>
        </a:p>
      </dgm:t>
    </dgm:pt>
    <dgm:pt modelId="{3EB37827-C484-C240-84E0-5FD5B7927F5D}">
      <dgm:prSet/>
      <dgm:spPr/>
      <dgm:t>
        <a:bodyPr/>
        <a:lstStyle/>
        <a:p>
          <a:r>
            <a:rPr lang="en-US" dirty="0"/>
            <a:t>Accessing Health Services</a:t>
          </a:r>
        </a:p>
      </dgm:t>
    </dgm:pt>
    <dgm:pt modelId="{378D2B11-783C-0C4A-97AF-B99023E6B30D}" type="parTrans" cxnId="{72ED7F40-6B6B-954D-8981-5EA00D1603F8}">
      <dgm:prSet/>
      <dgm:spPr/>
      <dgm:t>
        <a:bodyPr/>
        <a:lstStyle/>
        <a:p>
          <a:endParaRPr lang="en-US"/>
        </a:p>
      </dgm:t>
    </dgm:pt>
    <dgm:pt modelId="{DA503608-C920-904C-B443-6827446D0CDB}" type="sibTrans" cxnId="{72ED7F40-6B6B-954D-8981-5EA00D1603F8}">
      <dgm:prSet/>
      <dgm:spPr/>
      <dgm:t>
        <a:bodyPr/>
        <a:lstStyle/>
        <a:p>
          <a:endParaRPr lang="en-US"/>
        </a:p>
      </dgm:t>
    </dgm:pt>
    <dgm:pt modelId="{53A35B88-B5AB-6B4B-B37B-7692C91E6BA8}">
      <dgm:prSet/>
      <dgm:spPr/>
      <dgm:t>
        <a:bodyPr/>
        <a:lstStyle/>
        <a:p>
          <a:r>
            <a:rPr lang="en-US" dirty="0"/>
            <a:t>Child Well-Being</a:t>
          </a:r>
        </a:p>
      </dgm:t>
    </dgm:pt>
    <dgm:pt modelId="{EA128BCA-1554-0441-9C8F-B300C591528C}" type="parTrans" cxnId="{3997EAF6-622B-F241-9CC5-53DAC515249E}">
      <dgm:prSet/>
      <dgm:spPr/>
      <dgm:t>
        <a:bodyPr/>
        <a:lstStyle/>
        <a:p>
          <a:endParaRPr lang="en-US"/>
        </a:p>
      </dgm:t>
    </dgm:pt>
    <dgm:pt modelId="{F7180C3D-1ADC-A940-BDED-035C2EAB3F66}" type="sibTrans" cxnId="{3997EAF6-622B-F241-9CC5-53DAC515249E}">
      <dgm:prSet/>
      <dgm:spPr/>
      <dgm:t>
        <a:bodyPr/>
        <a:lstStyle/>
        <a:p>
          <a:endParaRPr lang="en-US"/>
        </a:p>
      </dgm:t>
    </dgm:pt>
    <dgm:pt modelId="{A3990280-7E28-8B47-B38F-B1AE1B4439AC}">
      <dgm:prSet/>
      <dgm:spPr/>
      <dgm:t>
        <a:bodyPr/>
        <a:lstStyle/>
        <a:p>
          <a:r>
            <a:rPr lang="en-US" dirty="0"/>
            <a:t>CPS</a:t>
          </a:r>
        </a:p>
      </dgm:t>
    </dgm:pt>
    <dgm:pt modelId="{19D64608-B3E6-0D40-A442-2DC180FF6EAD}" type="parTrans" cxnId="{A077862E-2873-CA4A-85AF-7E44268A96C7}">
      <dgm:prSet/>
      <dgm:spPr/>
      <dgm:t>
        <a:bodyPr/>
        <a:lstStyle/>
        <a:p>
          <a:endParaRPr lang="en-US"/>
        </a:p>
      </dgm:t>
    </dgm:pt>
    <dgm:pt modelId="{CB4937F8-67BB-5746-8318-2AF31CDEC610}" type="sibTrans" cxnId="{A077862E-2873-CA4A-85AF-7E44268A96C7}">
      <dgm:prSet/>
      <dgm:spPr/>
      <dgm:t>
        <a:bodyPr/>
        <a:lstStyle/>
        <a:p>
          <a:endParaRPr lang="en-US"/>
        </a:p>
      </dgm:t>
    </dgm:pt>
    <dgm:pt modelId="{A37A9875-2F5D-2947-A877-350E6B2B4C26}" type="pres">
      <dgm:prSet presAssocID="{8FC90E2A-4509-494E-B537-31AFA43F6FF6}" presName="diagram" presStyleCnt="0">
        <dgm:presLayoutVars>
          <dgm:dir/>
          <dgm:resizeHandles val="exact"/>
        </dgm:presLayoutVars>
      </dgm:prSet>
      <dgm:spPr/>
    </dgm:pt>
    <dgm:pt modelId="{0FE4D4D8-8402-7948-89B6-2268A385E8A1}" type="pres">
      <dgm:prSet presAssocID="{97CD6A12-9B50-1648-B12E-BEF85BFAFC99}" presName="node" presStyleLbl="node1" presStyleIdx="0" presStyleCnt="14">
        <dgm:presLayoutVars>
          <dgm:bulletEnabled val="1"/>
        </dgm:presLayoutVars>
      </dgm:prSet>
      <dgm:spPr/>
    </dgm:pt>
    <dgm:pt modelId="{35E9F0AB-2BF3-214A-9B47-5B3F0B68CA21}" type="pres">
      <dgm:prSet presAssocID="{5F154AE4-A9C3-F745-837D-7CEB17F8BF99}" presName="sibTrans" presStyleCnt="0"/>
      <dgm:spPr/>
    </dgm:pt>
    <dgm:pt modelId="{3C15D4A6-6D28-1946-8943-00FB3E0244F6}" type="pres">
      <dgm:prSet presAssocID="{3E7286A4-76A6-2C4E-8CE0-243371D21C3C}" presName="node" presStyleLbl="node1" presStyleIdx="1" presStyleCnt="14">
        <dgm:presLayoutVars>
          <dgm:bulletEnabled val="1"/>
        </dgm:presLayoutVars>
      </dgm:prSet>
      <dgm:spPr/>
    </dgm:pt>
    <dgm:pt modelId="{9129D321-0811-0740-8697-E1E57B6DDA3B}" type="pres">
      <dgm:prSet presAssocID="{5E7CBCDA-E3D3-FF4C-BC19-CFEB142DC9FF}" presName="sibTrans" presStyleCnt="0"/>
      <dgm:spPr/>
    </dgm:pt>
    <dgm:pt modelId="{5CA9F04D-9507-2F4E-B73E-445038DCBF80}" type="pres">
      <dgm:prSet presAssocID="{39B8089F-5DC0-6444-8958-0B1093798808}" presName="node" presStyleLbl="node1" presStyleIdx="2" presStyleCnt="14">
        <dgm:presLayoutVars>
          <dgm:bulletEnabled val="1"/>
        </dgm:presLayoutVars>
      </dgm:prSet>
      <dgm:spPr/>
    </dgm:pt>
    <dgm:pt modelId="{ED5CAF41-0A4F-C747-8DDB-53EC9E2381BD}" type="pres">
      <dgm:prSet presAssocID="{948C1C05-941F-FA47-9C1E-018544C6B93D}" presName="sibTrans" presStyleCnt="0"/>
      <dgm:spPr/>
    </dgm:pt>
    <dgm:pt modelId="{7FC26C01-B72A-1E4E-A421-6013A171538B}" type="pres">
      <dgm:prSet presAssocID="{2AAAC843-E7B9-3442-8E09-0739B663FB59}" presName="node" presStyleLbl="node1" presStyleIdx="3" presStyleCnt="14">
        <dgm:presLayoutVars>
          <dgm:bulletEnabled val="1"/>
        </dgm:presLayoutVars>
      </dgm:prSet>
      <dgm:spPr/>
    </dgm:pt>
    <dgm:pt modelId="{290527DC-5B18-D247-AA54-8C0267A3C7CF}" type="pres">
      <dgm:prSet presAssocID="{667A7929-309B-E24C-924A-88C60A63B037}" presName="sibTrans" presStyleCnt="0"/>
      <dgm:spPr/>
    </dgm:pt>
    <dgm:pt modelId="{919E5FEF-A6DA-494A-9877-95603343D392}" type="pres">
      <dgm:prSet presAssocID="{284807BC-F0CC-4E48-8F14-46A7750507BA}" presName="node" presStyleLbl="node1" presStyleIdx="4" presStyleCnt="14">
        <dgm:presLayoutVars>
          <dgm:bulletEnabled val="1"/>
        </dgm:presLayoutVars>
      </dgm:prSet>
      <dgm:spPr/>
    </dgm:pt>
    <dgm:pt modelId="{E2BE5782-3572-2245-8718-900EC15F1C8C}" type="pres">
      <dgm:prSet presAssocID="{11FC890D-0D76-C041-9D56-9B6177F1C1D4}" presName="sibTrans" presStyleCnt="0"/>
      <dgm:spPr/>
    </dgm:pt>
    <dgm:pt modelId="{46E77C6F-1660-3C43-A90C-11A868DCF65A}" type="pres">
      <dgm:prSet presAssocID="{0C597771-848B-0449-A85A-29EBD87B82EF}" presName="node" presStyleLbl="node1" presStyleIdx="5" presStyleCnt="14">
        <dgm:presLayoutVars>
          <dgm:bulletEnabled val="1"/>
        </dgm:presLayoutVars>
      </dgm:prSet>
      <dgm:spPr/>
    </dgm:pt>
    <dgm:pt modelId="{9023B07E-1D70-1C40-A626-72A6B996F946}" type="pres">
      <dgm:prSet presAssocID="{9C05526A-8B48-0047-8611-072FEFD1E2C3}" presName="sibTrans" presStyleCnt="0"/>
      <dgm:spPr/>
    </dgm:pt>
    <dgm:pt modelId="{1CC5DC06-4636-9842-890A-59267700CE17}" type="pres">
      <dgm:prSet presAssocID="{1D5B5E02-9ED0-6D47-A189-24DE978F411D}" presName="node" presStyleLbl="node1" presStyleIdx="6" presStyleCnt="14">
        <dgm:presLayoutVars>
          <dgm:bulletEnabled val="1"/>
        </dgm:presLayoutVars>
      </dgm:prSet>
      <dgm:spPr/>
    </dgm:pt>
    <dgm:pt modelId="{BD27C689-2309-774B-84D2-A84A95C66490}" type="pres">
      <dgm:prSet presAssocID="{5C1F5F1C-226E-8B4A-8EF4-E426F99CE52F}" presName="sibTrans" presStyleCnt="0"/>
      <dgm:spPr/>
    </dgm:pt>
    <dgm:pt modelId="{9BA8A95A-ADC9-D945-8385-4A143FA47F9C}" type="pres">
      <dgm:prSet presAssocID="{3EB37827-C484-C240-84E0-5FD5B7927F5D}" presName="node" presStyleLbl="node1" presStyleIdx="7" presStyleCnt="14">
        <dgm:presLayoutVars>
          <dgm:bulletEnabled val="1"/>
        </dgm:presLayoutVars>
      </dgm:prSet>
      <dgm:spPr/>
    </dgm:pt>
    <dgm:pt modelId="{459A7CAC-E20C-9D43-B543-996B35899146}" type="pres">
      <dgm:prSet presAssocID="{DA503608-C920-904C-B443-6827446D0CDB}" presName="sibTrans" presStyleCnt="0"/>
      <dgm:spPr/>
    </dgm:pt>
    <dgm:pt modelId="{41E71074-69FA-F041-9175-EB3AFCE7EC88}" type="pres">
      <dgm:prSet presAssocID="{53A35B88-B5AB-6B4B-B37B-7692C91E6BA8}" presName="node" presStyleLbl="node1" presStyleIdx="8" presStyleCnt="14">
        <dgm:presLayoutVars>
          <dgm:bulletEnabled val="1"/>
        </dgm:presLayoutVars>
      </dgm:prSet>
      <dgm:spPr/>
    </dgm:pt>
    <dgm:pt modelId="{02582E7E-8744-694C-9EBA-E7845607C36E}" type="pres">
      <dgm:prSet presAssocID="{F7180C3D-1ADC-A940-BDED-035C2EAB3F66}" presName="sibTrans" presStyleCnt="0"/>
      <dgm:spPr/>
    </dgm:pt>
    <dgm:pt modelId="{D8DA1F4B-BB9E-024D-A25A-7E900BA4F7AE}" type="pres">
      <dgm:prSet presAssocID="{A3990280-7E28-8B47-B38F-B1AE1B4439AC}" presName="node" presStyleLbl="node1" presStyleIdx="9" presStyleCnt="14">
        <dgm:presLayoutVars>
          <dgm:bulletEnabled val="1"/>
        </dgm:presLayoutVars>
      </dgm:prSet>
      <dgm:spPr/>
    </dgm:pt>
    <dgm:pt modelId="{E74AD289-4235-3C47-AE3E-EEC63D372978}" type="pres">
      <dgm:prSet presAssocID="{CB4937F8-67BB-5746-8318-2AF31CDEC610}" presName="sibTrans" presStyleCnt="0"/>
      <dgm:spPr/>
    </dgm:pt>
    <dgm:pt modelId="{6AFEDB8D-356B-8942-9551-7FD90BAACB12}" type="pres">
      <dgm:prSet presAssocID="{5C035AE0-35A8-B140-8536-B3932ADCA273}" presName="node" presStyleLbl="node1" presStyleIdx="10" presStyleCnt="14">
        <dgm:presLayoutVars>
          <dgm:bulletEnabled val="1"/>
        </dgm:presLayoutVars>
      </dgm:prSet>
      <dgm:spPr/>
    </dgm:pt>
    <dgm:pt modelId="{86FBFDDD-8C71-6947-AFAD-08577507D501}" type="pres">
      <dgm:prSet presAssocID="{02E855AD-0858-864D-997B-E37A34F2F8E0}" presName="sibTrans" presStyleCnt="0"/>
      <dgm:spPr/>
    </dgm:pt>
    <dgm:pt modelId="{3DB60949-2762-5141-8F58-6497C989796D}" type="pres">
      <dgm:prSet presAssocID="{6083BBE0-0F65-624E-9CA7-D6C77B2ECFF7}" presName="node" presStyleLbl="node1" presStyleIdx="11" presStyleCnt="14">
        <dgm:presLayoutVars>
          <dgm:bulletEnabled val="1"/>
        </dgm:presLayoutVars>
      </dgm:prSet>
      <dgm:spPr/>
    </dgm:pt>
    <dgm:pt modelId="{BDDE703D-DA31-0647-92C1-E66DF5E459EE}" type="pres">
      <dgm:prSet presAssocID="{F9177CF1-0139-BB42-AD5F-C2BD785733FC}" presName="sibTrans" presStyleCnt="0"/>
      <dgm:spPr/>
    </dgm:pt>
    <dgm:pt modelId="{246C7069-49B1-C742-A474-E459891894E2}" type="pres">
      <dgm:prSet presAssocID="{BDE15A4B-822E-9A4F-8455-EE3D032776AF}" presName="node" presStyleLbl="node1" presStyleIdx="12" presStyleCnt="14">
        <dgm:presLayoutVars>
          <dgm:bulletEnabled val="1"/>
        </dgm:presLayoutVars>
      </dgm:prSet>
      <dgm:spPr/>
    </dgm:pt>
    <dgm:pt modelId="{A859DA34-67B9-7E4B-A78F-253247C163DB}" type="pres">
      <dgm:prSet presAssocID="{B1E4B247-F1B9-9E40-BDA1-40FA04F941A7}" presName="sibTrans" presStyleCnt="0"/>
      <dgm:spPr/>
    </dgm:pt>
    <dgm:pt modelId="{88C674FC-C784-924C-8968-F91674C904A8}" type="pres">
      <dgm:prSet presAssocID="{CD6DA183-F055-F848-A6E4-DADAD3C3FAD0}" presName="node" presStyleLbl="node1" presStyleIdx="13" presStyleCnt="14">
        <dgm:presLayoutVars>
          <dgm:bulletEnabled val="1"/>
        </dgm:presLayoutVars>
      </dgm:prSet>
      <dgm:spPr/>
    </dgm:pt>
  </dgm:ptLst>
  <dgm:cxnLst>
    <dgm:cxn modelId="{C4CCC608-8B33-204C-BCB7-5E99CB7E6398}" type="presOf" srcId="{5C035AE0-35A8-B140-8536-B3932ADCA273}" destId="{6AFEDB8D-356B-8942-9551-7FD90BAACB12}" srcOrd="0" destOrd="0" presId="urn:microsoft.com/office/officeart/2005/8/layout/default"/>
    <dgm:cxn modelId="{DE9F590E-8B95-D849-ACE8-064134C6BF78}" type="presOf" srcId="{53A35B88-B5AB-6B4B-B37B-7692C91E6BA8}" destId="{41E71074-69FA-F041-9175-EB3AFCE7EC88}" srcOrd="0" destOrd="0" presId="urn:microsoft.com/office/officeart/2005/8/layout/default"/>
    <dgm:cxn modelId="{E7E65D1A-C0C9-4B4C-9021-E667EEC3B277}" type="presOf" srcId="{3E7286A4-76A6-2C4E-8CE0-243371D21C3C}" destId="{3C15D4A6-6D28-1946-8943-00FB3E0244F6}" srcOrd="0" destOrd="0" presId="urn:microsoft.com/office/officeart/2005/8/layout/default"/>
    <dgm:cxn modelId="{A077862E-2873-CA4A-85AF-7E44268A96C7}" srcId="{8FC90E2A-4509-494E-B537-31AFA43F6FF6}" destId="{A3990280-7E28-8B47-B38F-B1AE1B4439AC}" srcOrd="9" destOrd="0" parTransId="{19D64608-B3E6-0D40-A442-2DC180FF6EAD}" sibTransId="{CB4937F8-67BB-5746-8318-2AF31CDEC610}"/>
    <dgm:cxn modelId="{853E8434-25AB-1A43-8EAE-E247E5F23D10}" srcId="{8FC90E2A-4509-494E-B537-31AFA43F6FF6}" destId="{1D5B5E02-9ED0-6D47-A189-24DE978F411D}" srcOrd="6" destOrd="0" parTransId="{4E53BC92-A45F-7144-9486-6E5F36D3B681}" sibTransId="{5C1F5F1C-226E-8B4A-8EF4-E426F99CE52F}"/>
    <dgm:cxn modelId="{2EF1313B-C873-DC4E-B268-14683F096175}" srcId="{8FC90E2A-4509-494E-B537-31AFA43F6FF6}" destId="{0C597771-848B-0449-A85A-29EBD87B82EF}" srcOrd="5" destOrd="0" parTransId="{800D8AAA-DED5-1C4B-9280-4A58D74F929C}" sibTransId="{9C05526A-8B48-0047-8611-072FEFD1E2C3}"/>
    <dgm:cxn modelId="{9F084C3B-F70E-FF4A-AD30-E1D03F7D5088}" srcId="{8FC90E2A-4509-494E-B537-31AFA43F6FF6}" destId="{6083BBE0-0F65-624E-9CA7-D6C77B2ECFF7}" srcOrd="11" destOrd="0" parTransId="{71B3A84E-E2AA-DF41-BBB3-5C21576650A1}" sibTransId="{F9177CF1-0139-BB42-AD5F-C2BD785733FC}"/>
    <dgm:cxn modelId="{72ED7F40-6B6B-954D-8981-5EA00D1603F8}" srcId="{8FC90E2A-4509-494E-B537-31AFA43F6FF6}" destId="{3EB37827-C484-C240-84E0-5FD5B7927F5D}" srcOrd="7" destOrd="0" parTransId="{378D2B11-783C-0C4A-97AF-B99023E6B30D}" sibTransId="{DA503608-C920-904C-B443-6827446D0CDB}"/>
    <dgm:cxn modelId="{2987BD40-6B8A-9349-AC69-7FF4FE6314CF}" type="presOf" srcId="{0C597771-848B-0449-A85A-29EBD87B82EF}" destId="{46E77C6F-1660-3C43-A90C-11A868DCF65A}" srcOrd="0" destOrd="0" presId="urn:microsoft.com/office/officeart/2005/8/layout/default"/>
    <dgm:cxn modelId="{239AFC42-5EC9-1444-957A-778F5E75A056}" srcId="{8FC90E2A-4509-494E-B537-31AFA43F6FF6}" destId="{BDE15A4B-822E-9A4F-8455-EE3D032776AF}" srcOrd="12" destOrd="0" parTransId="{CF429703-FF5D-B048-9EEA-9151B74A4D70}" sibTransId="{B1E4B247-F1B9-9E40-BDA1-40FA04F941A7}"/>
    <dgm:cxn modelId="{C35E644E-EF01-694D-87BB-11FC2D872128}" type="presOf" srcId="{1D5B5E02-9ED0-6D47-A189-24DE978F411D}" destId="{1CC5DC06-4636-9842-890A-59267700CE17}" srcOrd="0" destOrd="0" presId="urn:microsoft.com/office/officeart/2005/8/layout/default"/>
    <dgm:cxn modelId="{34C8B156-94F1-F340-A03E-AAE412C83D84}" type="presOf" srcId="{3EB37827-C484-C240-84E0-5FD5B7927F5D}" destId="{9BA8A95A-ADC9-D945-8385-4A143FA47F9C}" srcOrd="0" destOrd="0" presId="urn:microsoft.com/office/officeart/2005/8/layout/default"/>
    <dgm:cxn modelId="{78084B5A-B148-FF43-BA23-F86031093226}" type="presOf" srcId="{97CD6A12-9B50-1648-B12E-BEF85BFAFC99}" destId="{0FE4D4D8-8402-7948-89B6-2268A385E8A1}" srcOrd="0" destOrd="0" presId="urn:microsoft.com/office/officeart/2005/8/layout/default"/>
    <dgm:cxn modelId="{C331655C-8C32-9E4D-8805-D1CEAB5D8739}" type="presOf" srcId="{A3990280-7E28-8B47-B38F-B1AE1B4439AC}" destId="{D8DA1F4B-BB9E-024D-A25A-7E900BA4F7AE}" srcOrd="0" destOrd="0" presId="urn:microsoft.com/office/officeart/2005/8/layout/default"/>
    <dgm:cxn modelId="{3436625D-3C1E-FB4A-BB62-4AFD3F5FEB5C}" srcId="{8FC90E2A-4509-494E-B537-31AFA43F6FF6}" destId="{3E7286A4-76A6-2C4E-8CE0-243371D21C3C}" srcOrd="1" destOrd="0" parTransId="{94224951-BC36-1F47-84D6-C317DFC0589F}" sibTransId="{5E7CBCDA-E3D3-FF4C-BC19-CFEB142DC9FF}"/>
    <dgm:cxn modelId="{213DEE6F-9E31-0A46-B8D8-FD58B7AB6F99}" type="presOf" srcId="{8FC90E2A-4509-494E-B537-31AFA43F6FF6}" destId="{A37A9875-2F5D-2947-A877-350E6B2B4C26}" srcOrd="0" destOrd="0" presId="urn:microsoft.com/office/officeart/2005/8/layout/default"/>
    <dgm:cxn modelId="{02452678-2447-8F4F-A00D-B1ADEB340B13}" srcId="{8FC90E2A-4509-494E-B537-31AFA43F6FF6}" destId="{2AAAC843-E7B9-3442-8E09-0739B663FB59}" srcOrd="3" destOrd="0" parTransId="{4633D6E5-66E3-A24C-8AC5-B491A770F4D5}" sibTransId="{667A7929-309B-E24C-924A-88C60A63B037}"/>
    <dgm:cxn modelId="{93FFAE7D-1693-8E40-9218-F99E51EE7489}" srcId="{8FC90E2A-4509-494E-B537-31AFA43F6FF6}" destId="{97CD6A12-9B50-1648-B12E-BEF85BFAFC99}" srcOrd="0" destOrd="0" parTransId="{8D7B2861-5D68-094E-9458-FA713BB2AC22}" sibTransId="{5F154AE4-A9C3-F745-837D-7CEB17F8BF99}"/>
    <dgm:cxn modelId="{C216CF86-5BAF-E64A-AD98-420F6B5ADAE2}" srcId="{8FC90E2A-4509-494E-B537-31AFA43F6FF6}" destId="{CD6DA183-F055-F848-A6E4-DADAD3C3FAD0}" srcOrd="13" destOrd="0" parTransId="{E895334F-8586-DC45-8809-90810A25EA53}" sibTransId="{E2361D92-692D-7745-A07B-2AB8960ACADC}"/>
    <dgm:cxn modelId="{D85FD195-E990-2148-ABF4-14CDDCB7831C}" type="presOf" srcId="{6083BBE0-0F65-624E-9CA7-D6C77B2ECFF7}" destId="{3DB60949-2762-5141-8F58-6497C989796D}" srcOrd="0" destOrd="0" presId="urn:microsoft.com/office/officeart/2005/8/layout/default"/>
    <dgm:cxn modelId="{3BEA99B0-5F9D-DF4C-99A5-AC32813EF2DC}" type="presOf" srcId="{39B8089F-5DC0-6444-8958-0B1093798808}" destId="{5CA9F04D-9507-2F4E-B73E-445038DCBF80}" srcOrd="0" destOrd="0" presId="urn:microsoft.com/office/officeart/2005/8/layout/default"/>
    <dgm:cxn modelId="{B1126EB5-7585-7F47-99FF-548AB6E4A922}" srcId="{8FC90E2A-4509-494E-B537-31AFA43F6FF6}" destId="{39B8089F-5DC0-6444-8958-0B1093798808}" srcOrd="2" destOrd="0" parTransId="{8F13A472-AB0A-5649-A8E4-BEEFE532A20F}" sibTransId="{948C1C05-941F-FA47-9C1E-018544C6B93D}"/>
    <dgm:cxn modelId="{BED952B7-30CF-B34E-B67E-BF65393CCCA2}" type="presOf" srcId="{CD6DA183-F055-F848-A6E4-DADAD3C3FAD0}" destId="{88C674FC-C784-924C-8968-F91674C904A8}" srcOrd="0" destOrd="0" presId="urn:microsoft.com/office/officeart/2005/8/layout/default"/>
    <dgm:cxn modelId="{0116ACD4-4661-D140-ADE9-6D57BBE41A49}" srcId="{8FC90E2A-4509-494E-B537-31AFA43F6FF6}" destId="{5C035AE0-35A8-B140-8536-B3932ADCA273}" srcOrd="10" destOrd="0" parTransId="{9E068442-6727-4040-91D3-D151F557A9E9}" sibTransId="{02E855AD-0858-864D-997B-E37A34F2F8E0}"/>
    <dgm:cxn modelId="{07A047EE-6A4D-3F44-8B92-66CAE17ED311}" type="presOf" srcId="{2AAAC843-E7B9-3442-8E09-0739B663FB59}" destId="{7FC26C01-B72A-1E4E-A421-6013A171538B}" srcOrd="0" destOrd="0" presId="urn:microsoft.com/office/officeart/2005/8/layout/default"/>
    <dgm:cxn modelId="{881182EF-F914-544C-97EE-FEBA354B7BCC}" srcId="{8FC90E2A-4509-494E-B537-31AFA43F6FF6}" destId="{284807BC-F0CC-4E48-8F14-46A7750507BA}" srcOrd="4" destOrd="0" parTransId="{19734BBF-52F9-4643-9BBD-A01BAD37BBC1}" sibTransId="{11FC890D-0D76-C041-9D56-9B6177F1C1D4}"/>
    <dgm:cxn modelId="{3997EAF6-622B-F241-9CC5-53DAC515249E}" srcId="{8FC90E2A-4509-494E-B537-31AFA43F6FF6}" destId="{53A35B88-B5AB-6B4B-B37B-7692C91E6BA8}" srcOrd="8" destOrd="0" parTransId="{EA128BCA-1554-0441-9C8F-B300C591528C}" sibTransId="{F7180C3D-1ADC-A940-BDED-035C2EAB3F66}"/>
    <dgm:cxn modelId="{D9390EF7-17D9-E840-84D5-1196334BCA01}" type="presOf" srcId="{BDE15A4B-822E-9A4F-8455-EE3D032776AF}" destId="{246C7069-49B1-C742-A474-E459891894E2}" srcOrd="0" destOrd="0" presId="urn:microsoft.com/office/officeart/2005/8/layout/default"/>
    <dgm:cxn modelId="{22AD27FB-D501-684C-86AD-F35FC6B12D10}" type="presOf" srcId="{284807BC-F0CC-4E48-8F14-46A7750507BA}" destId="{919E5FEF-A6DA-494A-9877-95603343D392}" srcOrd="0" destOrd="0" presId="urn:microsoft.com/office/officeart/2005/8/layout/default"/>
    <dgm:cxn modelId="{C55B7039-AFF4-9A42-BBBE-F2878541E5EC}" type="presParOf" srcId="{A37A9875-2F5D-2947-A877-350E6B2B4C26}" destId="{0FE4D4D8-8402-7948-89B6-2268A385E8A1}" srcOrd="0" destOrd="0" presId="urn:microsoft.com/office/officeart/2005/8/layout/default"/>
    <dgm:cxn modelId="{51D1E8D8-975B-4949-BB26-FB6785ACDA63}" type="presParOf" srcId="{A37A9875-2F5D-2947-A877-350E6B2B4C26}" destId="{35E9F0AB-2BF3-214A-9B47-5B3F0B68CA21}" srcOrd="1" destOrd="0" presId="urn:microsoft.com/office/officeart/2005/8/layout/default"/>
    <dgm:cxn modelId="{474C89D0-39C6-214E-AF0E-1F1DB348FEC2}" type="presParOf" srcId="{A37A9875-2F5D-2947-A877-350E6B2B4C26}" destId="{3C15D4A6-6D28-1946-8943-00FB3E0244F6}" srcOrd="2" destOrd="0" presId="urn:microsoft.com/office/officeart/2005/8/layout/default"/>
    <dgm:cxn modelId="{C42CEE4C-CCD5-AE43-8C4E-BFEAD0CE58E8}" type="presParOf" srcId="{A37A9875-2F5D-2947-A877-350E6B2B4C26}" destId="{9129D321-0811-0740-8697-E1E57B6DDA3B}" srcOrd="3" destOrd="0" presId="urn:microsoft.com/office/officeart/2005/8/layout/default"/>
    <dgm:cxn modelId="{6783D014-010E-9046-B7B5-8A391106F962}" type="presParOf" srcId="{A37A9875-2F5D-2947-A877-350E6B2B4C26}" destId="{5CA9F04D-9507-2F4E-B73E-445038DCBF80}" srcOrd="4" destOrd="0" presId="urn:microsoft.com/office/officeart/2005/8/layout/default"/>
    <dgm:cxn modelId="{5D34C52F-C67C-3341-8D15-FCC5FD422567}" type="presParOf" srcId="{A37A9875-2F5D-2947-A877-350E6B2B4C26}" destId="{ED5CAF41-0A4F-C747-8DDB-53EC9E2381BD}" srcOrd="5" destOrd="0" presId="urn:microsoft.com/office/officeart/2005/8/layout/default"/>
    <dgm:cxn modelId="{9F3AF9DD-C7B9-9F4F-BFDE-8220B71ADB29}" type="presParOf" srcId="{A37A9875-2F5D-2947-A877-350E6B2B4C26}" destId="{7FC26C01-B72A-1E4E-A421-6013A171538B}" srcOrd="6" destOrd="0" presId="urn:microsoft.com/office/officeart/2005/8/layout/default"/>
    <dgm:cxn modelId="{08C3DE27-000A-1141-8594-DAE0C4DB7C6D}" type="presParOf" srcId="{A37A9875-2F5D-2947-A877-350E6B2B4C26}" destId="{290527DC-5B18-D247-AA54-8C0267A3C7CF}" srcOrd="7" destOrd="0" presId="urn:microsoft.com/office/officeart/2005/8/layout/default"/>
    <dgm:cxn modelId="{D906908B-3F92-EA46-803B-DB1AAFE0FDF9}" type="presParOf" srcId="{A37A9875-2F5D-2947-A877-350E6B2B4C26}" destId="{919E5FEF-A6DA-494A-9877-95603343D392}" srcOrd="8" destOrd="0" presId="urn:microsoft.com/office/officeart/2005/8/layout/default"/>
    <dgm:cxn modelId="{D959B5C7-94EC-5040-805E-6AC3D9192BD8}" type="presParOf" srcId="{A37A9875-2F5D-2947-A877-350E6B2B4C26}" destId="{E2BE5782-3572-2245-8718-900EC15F1C8C}" srcOrd="9" destOrd="0" presId="urn:microsoft.com/office/officeart/2005/8/layout/default"/>
    <dgm:cxn modelId="{99800C7B-BE33-4C45-BBD5-EBC8E73FA271}" type="presParOf" srcId="{A37A9875-2F5D-2947-A877-350E6B2B4C26}" destId="{46E77C6F-1660-3C43-A90C-11A868DCF65A}" srcOrd="10" destOrd="0" presId="urn:microsoft.com/office/officeart/2005/8/layout/default"/>
    <dgm:cxn modelId="{44F6B370-A804-EC45-9389-962B5B9539EE}" type="presParOf" srcId="{A37A9875-2F5D-2947-A877-350E6B2B4C26}" destId="{9023B07E-1D70-1C40-A626-72A6B996F946}" srcOrd="11" destOrd="0" presId="urn:microsoft.com/office/officeart/2005/8/layout/default"/>
    <dgm:cxn modelId="{B13B0CFE-8F0E-5948-8938-147F37311B52}" type="presParOf" srcId="{A37A9875-2F5D-2947-A877-350E6B2B4C26}" destId="{1CC5DC06-4636-9842-890A-59267700CE17}" srcOrd="12" destOrd="0" presId="urn:microsoft.com/office/officeart/2005/8/layout/default"/>
    <dgm:cxn modelId="{759C2E07-CD10-164A-A8A5-DD01B96AC35D}" type="presParOf" srcId="{A37A9875-2F5D-2947-A877-350E6B2B4C26}" destId="{BD27C689-2309-774B-84D2-A84A95C66490}" srcOrd="13" destOrd="0" presId="urn:microsoft.com/office/officeart/2005/8/layout/default"/>
    <dgm:cxn modelId="{DFFF209C-405A-CF4C-A770-A8DBCB58D5D2}" type="presParOf" srcId="{A37A9875-2F5D-2947-A877-350E6B2B4C26}" destId="{9BA8A95A-ADC9-D945-8385-4A143FA47F9C}" srcOrd="14" destOrd="0" presId="urn:microsoft.com/office/officeart/2005/8/layout/default"/>
    <dgm:cxn modelId="{12050846-4274-3649-8ABC-63367B4E5B60}" type="presParOf" srcId="{A37A9875-2F5D-2947-A877-350E6B2B4C26}" destId="{459A7CAC-E20C-9D43-B543-996B35899146}" srcOrd="15" destOrd="0" presId="urn:microsoft.com/office/officeart/2005/8/layout/default"/>
    <dgm:cxn modelId="{CAD596F5-E63A-E14B-90D8-532034AEF426}" type="presParOf" srcId="{A37A9875-2F5D-2947-A877-350E6B2B4C26}" destId="{41E71074-69FA-F041-9175-EB3AFCE7EC88}" srcOrd="16" destOrd="0" presId="urn:microsoft.com/office/officeart/2005/8/layout/default"/>
    <dgm:cxn modelId="{2F83A716-7E6D-F744-A2FC-A2AC06EF4068}" type="presParOf" srcId="{A37A9875-2F5D-2947-A877-350E6B2B4C26}" destId="{02582E7E-8744-694C-9EBA-E7845607C36E}" srcOrd="17" destOrd="0" presId="urn:microsoft.com/office/officeart/2005/8/layout/default"/>
    <dgm:cxn modelId="{B5A4E89A-56CD-7145-99F0-71059DCFBD8D}" type="presParOf" srcId="{A37A9875-2F5D-2947-A877-350E6B2B4C26}" destId="{D8DA1F4B-BB9E-024D-A25A-7E900BA4F7AE}" srcOrd="18" destOrd="0" presId="urn:microsoft.com/office/officeart/2005/8/layout/default"/>
    <dgm:cxn modelId="{FCEB8471-0B74-6B48-B2FD-BA71C219079D}" type="presParOf" srcId="{A37A9875-2F5D-2947-A877-350E6B2B4C26}" destId="{E74AD289-4235-3C47-AE3E-EEC63D372978}" srcOrd="19" destOrd="0" presId="urn:microsoft.com/office/officeart/2005/8/layout/default"/>
    <dgm:cxn modelId="{AC836762-72DC-224B-B1EE-23DC948DE698}" type="presParOf" srcId="{A37A9875-2F5D-2947-A877-350E6B2B4C26}" destId="{6AFEDB8D-356B-8942-9551-7FD90BAACB12}" srcOrd="20" destOrd="0" presId="urn:microsoft.com/office/officeart/2005/8/layout/default"/>
    <dgm:cxn modelId="{AAFF6ED4-47DD-D844-B63D-DA33732E115D}" type="presParOf" srcId="{A37A9875-2F5D-2947-A877-350E6B2B4C26}" destId="{86FBFDDD-8C71-6947-AFAD-08577507D501}" srcOrd="21" destOrd="0" presId="urn:microsoft.com/office/officeart/2005/8/layout/default"/>
    <dgm:cxn modelId="{C43A2738-1829-3D46-B775-1BADE52CC829}" type="presParOf" srcId="{A37A9875-2F5D-2947-A877-350E6B2B4C26}" destId="{3DB60949-2762-5141-8F58-6497C989796D}" srcOrd="22" destOrd="0" presId="urn:microsoft.com/office/officeart/2005/8/layout/default"/>
    <dgm:cxn modelId="{D2790552-7CBC-324B-A1BE-F86324B8BCDD}" type="presParOf" srcId="{A37A9875-2F5D-2947-A877-350E6B2B4C26}" destId="{BDDE703D-DA31-0647-92C1-E66DF5E459EE}" srcOrd="23" destOrd="0" presId="urn:microsoft.com/office/officeart/2005/8/layout/default"/>
    <dgm:cxn modelId="{93E0D7FE-7FF3-FC49-BE86-E7A4DAFBCDB1}" type="presParOf" srcId="{A37A9875-2F5D-2947-A877-350E6B2B4C26}" destId="{246C7069-49B1-C742-A474-E459891894E2}" srcOrd="24" destOrd="0" presId="urn:microsoft.com/office/officeart/2005/8/layout/default"/>
    <dgm:cxn modelId="{5AF89A9B-C202-6D43-80F0-40F514173BBF}" type="presParOf" srcId="{A37A9875-2F5D-2947-A877-350E6B2B4C26}" destId="{A859DA34-67B9-7E4B-A78F-253247C163DB}" srcOrd="25" destOrd="0" presId="urn:microsoft.com/office/officeart/2005/8/layout/default"/>
    <dgm:cxn modelId="{076C6E4C-3464-864C-92AA-171632319AFB}" type="presParOf" srcId="{A37A9875-2F5D-2947-A877-350E6B2B4C26}" destId="{88C674FC-C784-924C-8968-F91674C904A8}" srcOrd="26"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8675B9-E0F7-4C73-842B-5DEDF2A1E902}" type="doc">
      <dgm:prSet loTypeId="urn:microsoft.com/office/officeart/2009/3/layout/StepUpProcess" loCatId="process" qsTypeId="urn:microsoft.com/office/officeart/2005/8/quickstyle/simple5" qsCatId="simple" csTypeId="urn:microsoft.com/office/officeart/2005/8/colors/colorful5" csCatId="colorful" phldr="1"/>
      <dgm:spPr/>
      <dgm:t>
        <a:bodyPr/>
        <a:lstStyle/>
        <a:p>
          <a:endParaRPr lang="en-US"/>
        </a:p>
      </dgm:t>
    </dgm:pt>
    <dgm:pt modelId="{C801DC78-75D3-4A91-A576-76DA0838075B}">
      <dgm:prSet phldrT="[Text]" custT="1"/>
      <dgm:spPr/>
      <dgm:t>
        <a:bodyPr/>
        <a:lstStyle/>
        <a:p>
          <a:r>
            <a:rPr lang="en-US" sz="1400" dirty="0"/>
            <a:t>Crisis</a:t>
          </a:r>
        </a:p>
        <a:p>
          <a:r>
            <a:rPr lang="en-US" sz="1400" dirty="0"/>
            <a:t>1</a:t>
          </a:r>
        </a:p>
      </dgm:t>
    </dgm:pt>
    <dgm:pt modelId="{B04B1DAB-D6A1-4D7D-9A94-00284498928A}" type="parTrans" cxnId="{3F8CC5E2-02D5-4400-9886-3C39B59981E6}">
      <dgm:prSet/>
      <dgm:spPr/>
      <dgm:t>
        <a:bodyPr/>
        <a:lstStyle/>
        <a:p>
          <a:endParaRPr lang="en-US" sz="1400"/>
        </a:p>
      </dgm:t>
    </dgm:pt>
    <dgm:pt modelId="{ADF06909-DBEC-4EFE-8196-79224EADC838}" type="sibTrans" cxnId="{3F8CC5E2-02D5-4400-9886-3C39B59981E6}">
      <dgm:prSet/>
      <dgm:spPr/>
      <dgm:t>
        <a:bodyPr/>
        <a:lstStyle/>
        <a:p>
          <a:endParaRPr lang="en-US" sz="1400"/>
        </a:p>
      </dgm:t>
    </dgm:pt>
    <dgm:pt modelId="{EA438F71-46BD-4AE7-ADCD-1B5385CEA5EC}">
      <dgm:prSet phldrT="[Text]" custT="1"/>
      <dgm:spPr/>
      <dgm:t>
        <a:bodyPr/>
        <a:lstStyle/>
        <a:p>
          <a:r>
            <a:rPr lang="en-US" sz="1400" dirty="0"/>
            <a:t>Vulnerable</a:t>
          </a:r>
        </a:p>
        <a:p>
          <a:r>
            <a:rPr lang="en-US" sz="1400" dirty="0"/>
            <a:t>2</a:t>
          </a:r>
        </a:p>
      </dgm:t>
    </dgm:pt>
    <dgm:pt modelId="{A8650A49-8E92-4085-9F0F-68788F05B7B8}" type="parTrans" cxnId="{F356E78C-30FB-4AC6-AE93-F4627DDB6765}">
      <dgm:prSet/>
      <dgm:spPr/>
      <dgm:t>
        <a:bodyPr/>
        <a:lstStyle/>
        <a:p>
          <a:endParaRPr lang="en-US" sz="1400"/>
        </a:p>
      </dgm:t>
    </dgm:pt>
    <dgm:pt modelId="{03E0F26F-AFAA-45C9-8CE5-E9562F97CEC6}" type="sibTrans" cxnId="{F356E78C-30FB-4AC6-AE93-F4627DDB6765}">
      <dgm:prSet/>
      <dgm:spPr/>
      <dgm:t>
        <a:bodyPr/>
        <a:lstStyle/>
        <a:p>
          <a:endParaRPr lang="en-US" sz="1400"/>
        </a:p>
      </dgm:t>
    </dgm:pt>
    <dgm:pt modelId="{D4597F11-B1E0-46C2-A706-63ADC2CDDD71}">
      <dgm:prSet phldrT="[Text]" custT="1"/>
      <dgm:spPr/>
      <dgm:t>
        <a:bodyPr/>
        <a:lstStyle/>
        <a:p>
          <a:r>
            <a:rPr lang="en-US" sz="1400" dirty="0"/>
            <a:t>Self-Sufficient</a:t>
          </a:r>
        </a:p>
        <a:p>
          <a:r>
            <a:rPr lang="en-US" sz="1400" dirty="0"/>
            <a:t>4</a:t>
          </a:r>
        </a:p>
      </dgm:t>
    </dgm:pt>
    <dgm:pt modelId="{DF772529-78CC-4109-81C4-0B0A30044777}" type="parTrans" cxnId="{7E5E2CB6-6385-4112-AB6C-FA0179600812}">
      <dgm:prSet/>
      <dgm:spPr/>
      <dgm:t>
        <a:bodyPr/>
        <a:lstStyle/>
        <a:p>
          <a:endParaRPr lang="en-US" sz="1400"/>
        </a:p>
      </dgm:t>
    </dgm:pt>
    <dgm:pt modelId="{2D2C5C94-8285-4FF0-818A-73CAAD10A887}" type="sibTrans" cxnId="{7E5E2CB6-6385-4112-AB6C-FA0179600812}">
      <dgm:prSet/>
      <dgm:spPr/>
      <dgm:t>
        <a:bodyPr/>
        <a:lstStyle/>
        <a:p>
          <a:endParaRPr lang="en-US" sz="1400"/>
        </a:p>
      </dgm:t>
    </dgm:pt>
    <dgm:pt modelId="{033CF895-3DE9-46BA-836B-FC305E528114}">
      <dgm:prSet phldrT="[Text]" custT="1"/>
      <dgm:spPr/>
      <dgm:t>
        <a:bodyPr/>
        <a:lstStyle/>
        <a:p>
          <a:r>
            <a:rPr lang="en-US" sz="1400" dirty="0"/>
            <a:t>Stable</a:t>
          </a:r>
        </a:p>
        <a:p>
          <a:r>
            <a:rPr lang="en-US" sz="1400" dirty="0"/>
            <a:t>3</a:t>
          </a:r>
        </a:p>
      </dgm:t>
    </dgm:pt>
    <dgm:pt modelId="{A8826CCD-0C91-45FF-ACC4-32BCE1A26292}" type="parTrans" cxnId="{2B8598CD-C89D-40E0-AE88-3878CC97713C}">
      <dgm:prSet/>
      <dgm:spPr/>
      <dgm:t>
        <a:bodyPr/>
        <a:lstStyle/>
        <a:p>
          <a:endParaRPr lang="en-US" sz="1400"/>
        </a:p>
      </dgm:t>
    </dgm:pt>
    <dgm:pt modelId="{63ADFB82-241A-4386-9DCD-91160570AEC9}" type="sibTrans" cxnId="{2B8598CD-C89D-40E0-AE88-3878CC97713C}">
      <dgm:prSet/>
      <dgm:spPr/>
      <dgm:t>
        <a:bodyPr/>
        <a:lstStyle/>
        <a:p>
          <a:endParaRPr lang="en-US" sz="1400"/>
        </a:p>
      </dgm:t>
    </dgm:pt>
    <dgm:pt modelId="{8FF31349-6EE0-4450-8A07-1778DBB556C8}">
      <dgm:prSet phldrT="[Text]" custT="1"/>
      <dgm:spPr/>
      <dgm:t>
        <a:bodyPr/>
        <a:lstStyle/>
        <a:p>
          <a:r>
            <a:rPr lang="en-US" sz="1400" dirty="0"/>
            <a:t>Thriving</a:t>
          </a:r>
        </a:p>
        <a:p>
          <a:r>
            <a:rPr lang="en-US" sz="1400" dirty="0"/>
            <a:t>5</a:t>
          </a:r>
        </a:p>
      </dgm:t>
    </dgm:pt>
    <dgm:pt modelId="{27633724-315B-4458-BEDE-2BDC86C6D9DB}" type="parTrans" cxnId="{A62DF623-8983-4078-AFC3-73214C4419BD}">
      <dgm:prSet/>
      <dgm:spPr/>
      <dgm:t>
        <a:bodyPr/>
        <a:lstStyle/>
        <a:p>
          <a:endParaRPr lang="en-US" sz="1400"/>
        </a:p>
      </dgm:t>
    </dgm:pt>
    <dgm:pt modelId="{258C1797-B24E-4AB7-A2FB-7C0815B0068A}" type="sibTrans" cxnId="{A62DF623-8983-4078-AFC3-73214C4419BD}">
      <dgm:prSet/>
      <dgm:spPr/>
      <dgm:t>
        <a:bodyPr/>
        <a:lstStyle/>
        <a:p>
          <a:endParaRPr lang="en-US" sz="1400"/>
        </a:p>
      </dgm:t>
    </dgm:pt>
    <dgm:pt modelId="{AADF0607-85EB-4A1F-BF05-D3803F291177}" type="pres">
      <dgm:prSet presAssocID="{EA8675B9-E0F7-4C73-842B-5DEDF2A1E902}" presName="rootnode" presStyleCnt="0">
        <dgm:presLayoutVars>
          <dgm:chMax/>
          <dgm:chPref/>
          <dgm:dir/>
          <dgm:animLvl val="lvl"/>
        </dgm:presLayoutVars>
      </dgm:prSet>
      <dgm:spPr/>
    </dgm:pt>
    <dgm:pt modelId="{26E2F1F9-CC38-431E-A6E6-9CC5D4CA984C}" type="pres">
      <dgm:prSet presAssocID="{C801DC78-75D3-4A91-A576-76DA0838075B}" presName="composite" presStyleCnt="0"/>
      <dgm:spPr/>
    </dgm:pt>
    <dgm:pt modelId="{7BE5AE2C-F601-46B2-A14F-D2167B676FC7}" type="pres">
      <dgm:prSet presAssocID="{C801DC78-75D3-4A91-A576-76DA0838075B}" presName="LShape" presStyleLbl="alignNode1" presStyleIdx="0" presStyleCnt="9"/>
      <dgm:spPr/>
    </dgm:pt>
    <dgm:pt modelId="{705446FB-94C9-4C12-8146-2A78D551B170}" type="pres">
      <dgm:prSet presAssocID="{C801DC78-75D3-4A91-A576-76DA0838075B}" presName="ParentText" presStyleLbl="revTx" presStyleIdx="0" presStyleCnt="5">
        <dgm:presLayoutVars>
          <dgm:chMax val="0"/>
          <dgm:chPref val="0"/>
          <dgm:bulletEnabled val="1"/>
        </dgm:presLayoutVars>
      </dgm:prSet>
      <dgm:spPr/>
    </dgm:pt>
    <dgm:pt modelId="{B7501AE6-C99D-419D-BAA0-BB56023178B6}" type="pres">
      <dgm:prSet presAssocID="{C801DC78-75D3-4A91-A576-76DA0838075B}" presName="Triangle" presStyleLbl="alignNode1" presStyleIdx="1" presStyleCnt="9"/>
      <dgm:spPr/>
    </dgm:pt>
    <dgm:pt modelId="{089A2DD3-868B-4E0E-B31D-A8C3D4EA9D10}" type="pres">
      <dgm:prSet presAssocID="{ADF06909-DBEC-4EFE-8196-79224EADC838}" presName="sibTrans" presStyleCnt="0"/>
      <dgm:spPr/>
    </dgm:pt>
    <dgm:pt modelId="{DBDC4DBE-FA12-4F43-A830-72DA35494536}" type="pres">
      <dgm:prSet presAssocID="{ADF06909-DBEC-4EFE-8196-79224EADC838}" presName="space" presStyleCnt="0"/>
      <dgm:spPr/>
    </dgm:pt>
    <dgm:pt modelId="{D58181FB-383B-4DBE-AEBC-15239A98FCA7}" type="pres">
      <dgm:prSet presAssocID="{EA438F71-46BD-4AE7-ADCD-1B5385CEA5EC}" presName="composite" presStyleCnt="0"/>
      <dgm:spPr/>
    </dgm:pt>
    <dgm:pt modelId="{072219AB-1FCE-49BE-9037-96F1C35A8E9C}" type="pres">
      <dgm:prSet presAssocID="{EA438F71-46BD-4AE7-ADCD-1B5385CEA5EC}" presName="LShape" presStyleLbl="alignNode1" presStyleIdx="2" presStyleCnt="9"/>
      <dgm:spPr/>
    </dgm:pt>
    <dgm:pt modelId="{E38F0FED-0F7A-4C74-B022-5DA8B117F359}" type="pres">
      <dgm:prSet presAssocID="{EA438F71-46BD-4AE7-ADCD-1B5385CEA5EC}" presName="ParentText" presStyleLbl="revTx" presStyleIdx="1" presStyleCnt="5" custScaleX="113872" custLinFactNeighborX="5660">
        <dgm:presLayoutVars>
          <dgm:chMax val="0"/>
          <dgm:chPref val="0"/>
          <dgm:bulletEnabled val="1"/>
        </dgm:presLayoutVars>
      </dgm:prSet>
      <dgm:spPr/>
    </dgm:pt>
    <dgm:pt modelId="{C86AF78A-D415-49AE-BBBD-D68573FA714A}" type="pres">
      <dgm:prSet presAssocID="{EA438F71-46BD-4AE7-ADCD-1B5385CEA5EC}" presName="Triangle" presStyleLbl="alignNode1" presStyleIdx="3" presStyleCnt="9"/>
      <dgm:spPr/>
    </dgm:pt>
    <dgm:pt modelId="{E928AB65-3035-434C-B37D-CB033C5C184B}" type="pres">
      <dgm:prSet presAssocID="{03E0F26F-AFAA-45C9-8CE5-E9562F97CEC6}" presName="sibTrans" presStyleCnt="0"/>
      <dgm:spPr/>
    </dgm:pt>
    <dgm:pt modelId="{F389B0BA-45B2-4D34-8943-75874606B2A0}" type="pres">
      <dgm:prSet presAssocID="{03E0F26F-AFAA-45C9-8CE5-E9562F97CEC6}" presName="space" presStyleCnt="0"/>
      <dgm:spPr/>
    </dgm:pt>
    <dgm:pt modelId="{1F02CB0D-BEF4-4B5E-9731-515AB3B64B6C}" type="pres">
      <dgm:prSet presAssocID="{033CF895-3DE9-46BA-836B-FC305E528114}" presName="composite" presStyleCnt="0"/>
      <dgm:spPr/>
    </dgm:pt>
    <dgm:pt modelId="{969B2C37-B45C-4F6D-933C-B5E83661CA71}" type="pres">
      <dgm:prSet presAssocID="{033CF895-3DE9-46BA-836B-FC305E528114}" presName="LShape" presStyleLbl="alignNode1" presStyleIdx="4" presStyleCnt="9"/>
      <dgm:spPr/>
    </dgm:pt>
    <dgm:pt modelId="{11E27D60-0E5A-4A5F-BB71-2FFDF3685922}" type="pres">
      <dgm:prSet presAssocID="{033CF895-3DE9-46BA-836B-FC305E528114}" presName="ParentText" presStyleLbl="revTx" presStyleIdx="2" presStyleCnt="5">
        <dgm:presLayoutVars>
          <dgm:chMax val="0"/>
          <dgm:chPref val="0"/>
          <dgm:bulletEnabled val="1"/>
        </dgm:presLayoutVars>
      </dgm:prSet>
      <dgm:spPr/>
    </dgm:pt>
    <dgm:pt modelId="{99839F8A-F88C-44D6-BFB6-F43B5143C53B}" type="pres">
      <dgm:prSet presAssocID="{033CF895-3DE9-46BA-836B-FC305E528114}" presName="Triangle" presStyleLbl="alignNode1" presStyleIdx="5" presStyleCnt="9"/>
      <dgm:spPr/>
    </dgm:pt>
    <dgm:pt modelId="{1D182B00-9159-46E1-A931-D95109C05418}" type="pres">
      <dgm:prSet presAssocID="{63ADFB82-241A-4386-9DCD-91160570AEC9}" presName="sibTrans" presStyleCnt="0"/>
      <dgm:spPr/>
    </dgm:pt>
    <dgm:pt modelId="{BC26B334-0BEA-4CE3-832C-CDAE2DB5039E}" type="pres">
      <dgm:prSet presAssocID="{63ADFB82-241A-4386-9DCD-91160570AEC9}" presName="space" presStyleCnt="0"/>
      <dgm:spPr/>
    </dgm:pt>
    <dgm:pt modelId="{C6B637D4-9BC2-4A17-8395-0557C9FA42DD}" type="pres">
      <dgm:prSet presAssocID="{D4597F11-B1E0-46C2-A706-63ADC2CDDD71}" presName="composite" presStyleCnt="0"/>
      <dgm:spPr/>
    </dgm:pt>
    <dgm:pt modelId="{B5E949DC-2ED4-411F-BEAC-DE5CB099B72D}" type="pres">
      <dgm:prSet presAssocID="{D4597F11-B1E0-46C2-A706-63ADC2CDDD71}" presName="LShape" presStyleLbl="alignNode1" presStyleIdx="6" presStyleCnt="9"/>
      <dgm:spPr/>
    </dgm:pt>
    <dgm:pt modelId="{65CC31E9-383B-4C4A-8F24-BF9F8C54C90A}" type="pres">
      <dgm:prSet presAssocID="{D4597F11-B1E0-46C2-A706-63ADC2CDDD71}" presName="ParentText" presStyleLbl="revTx" presStyleIdx="3" presStyleCnt="5">
        <dgm:presLayoutVars>
          <dgm:chMax val="0"/>
          <dgm:chPref val="0"/>
          <dgm:bulletEnabled val="1"/>
        </dgm:presLayoutVars>
      </dgm:prSet>
      <dgm:spPr/>
    </dgm:pt>
    <dgm:pt modelId="{49DD1892-09FB-4684-948F-851614D28241}" type="pres">
      <dgm:prSet presAssocID="{D4597F11-B1E0-46C2-A706-63ADC2CDDD71}" presName="Triangle" presStyleLbl="alignNode1" presStyleIdx="7" presStyleCnt="9"/>
      <dgm:spPr/>
    </dgm:pt>
    <dgm:pt modelId="{7AD7DCC3-79D3-4BDB-AB93-8B1187DAD5CC}" type="pres">
      <dgm:prSet presAssocID="{2D2C5C94-8285-4FF0-818A-73CAAD10A887}" presName="sibTrans" presStyleCnt="0"/>
      <dgm:spPr/>
    </dgm:pt>
    <dgm:pt modelId="{980D2080-EC67-487D-ACE7-1284DC447084}" type="pres">
      <dgm:prSet presAssocID="{2D2C5C94-8285-4FF0-818A-73CAAD10A887}" presName="space" presStyleCnt="0"/>
      <dgm:spPr/>
    </dgm:pt>
    <dgm:pt modelId="{85FA2C0C-8433-4FC5-9AC5-309F2F37EF16}" type="pres">
      <dgm:prSet presAssocID="{8FF31349-6EE0-4450-8A07-1778DBB556C8}" presName="composite" presStyleCnt="0"/>
      <dgm:spPr/>
    </dgm:pt>
    <dgm:pt modelId="{5D90C309-D16D-40AF-BB8A-B0549F1569FB}" type="pres">
      <dgm:prSet presAssocID="{8FF31349-6EE0-4450-8A07-1778DBB556C8}" presName="LShape" presStyleLbl="alignNode1" presStyleIdx="8" presStyleCnt="9"/>
      <dgm:spPr/>
    </dgm:pt>
    <dgm:pt modelId="{B3685CF1-BF7D-4891-91F8-371BA1D8F39F}" type="pres">
      <dgm:prSet presAssocID="{8FF31349-6EE0-4450-8A07-1778DBB556C8}" presName="ParentText" presStyleLbl="revTx" presStyleIdx="4" presStyleCnt="5">
        <dgm:presLayoutVars>
          <dgm:chMax val="0"/>
          <dgm:chPref val="0"/>
          <dgm:bulletEnabled val="1"/>
        </dgm:presLayoutVars>
      </dgm:prSet>
      <dgm:spPr/>
    </dgm:pt>
  </dgm:ptLst>
  <dgm:cxnLst>
    <dgm:cxn modelId="{A62DF623-8983-4078-AFC3-73214C4419BD}" srcId="{EA8675B9-E0F7-4C73-842B-5DEDF2A1E902}" destId="{8FF31349-6EE0-4450-8A07-1778DBB556C8}" srcOrd="4" destOrd="0" parTransId="{27633724-315B-4458-BEDE-2BDC86C6D9DB}" sibTransId="{258C1797-B24E-4AB7-A2FB-7C0815B0068A}"/>
    <dgm:cxn modelId="{FDE80738-8C1B-470F-B663-EF6AABEA0279}" type="presOf" srcId="{D4597F11-B1E0-46C2-A706-63ADC2CDDD71}" destId="{65CC31E9-383B-4C4A-8F24-BF9F8C54C90A}" srcOrd="0" destOrd="0" presId="urn:microsoft.com/office/officeart/2009/3/layout/StepUpProcess"/>
    <dgm:cxn modelId="{AF5B3C44-F911-4702-B7BE-2BFA4B443266}" type="presOf" srcId="{EA438F71-46BD-4AE7-ADCD-1B5385CEA5EC}" destId="{E38F0FED-0F7A-4C74-B022-5DA8B117F359}" srcOrd="0" destOrd="0" presId="urn:microsoft.com/office/officeart/2009/3/layout/StepUpProcess"/>
    <dgm:cxn modelId="{F1937B89-DAEB-4549-86C3-1EFAD1203898}" type="presOf" srcId="{EA8675B9-E0F7-4C73-842B-5DEDF2A1E902}" destId="{AADF0607-85EB-4A1F-BF05-D3803F291177}" srcOrd="0" destOrd="0" presId="urn:microsoft.com/office/officeart/2009/3/layout/StepUpProcess"/>
    <dgm:cxn modelId="{F356E78C-30FB-4AC6-AE93-F4627DDB6765}" srcId="{EA8675B9-E0F7-4C73-842B-5DEDF2A1E902}" destId="{EA438F71-46BD-4AE7-ADCD-1B5385CEA5EC}" srcOrd="1" destOrd="0" parTransId="{A8650A49-8E92-4085-9F0F-68788F05B7B8}" sibTransId="{03E0F26F-AFAA-45C9-8CE5-E9562F97CEC6}"/>
    <dgm:cxn modelId="{788ECC9F-9BE9-497B-97E3-200A2F6217E7}" type="presOf" srcId="{C801DC78-75D3-4A91-A576-76DA0838075B}" destId="{705446FB-94C9-4C12-8146-2A78D551B170}" srcOrd="0" destOrd="0" presId="urn:microsoft.com/office/officeart/2009/3/layout/StepUpProcess"/>
    <dgm:cxn modelId="{7E5E2CB6-6385-4112-AB6C-FA0179600812}" srcId="{EA8675B9-E0F7-4C73-842B-5DEDF2A1E902}" destId="{D4597F11-B1E0-46C2-A706-63ADC2CDDD71}" srcOrd="3" destOrd="0" parTransId="{DF772529-78CC-4109-81C4-0B0A30044777}" sibTransId="{2D2C5C94-8285-4FF0-818A-73CAAD10A887}"/>
    <dgm:cxn modelId="{2B8598CD-C89D-40E0-AE88-3878CC97713C}" srcId="{EA8675B9-E0F7-4C73-842B-5DEDF2A1E902}" destId="{033CF895-3DE9-46BA-836B-FC305E528114}" srcOrd="2" destOrd="0" parTransId="{A8826CCD-0C91-45FF-ACC4-32BCE1A26292}" sibTransId="{63ADFB82-241A-4386-9DCD-91160570AEC9}"/>
    <dgm:cxn modelId="{3F8CC5E2-02D5-4400-9886-3C39B59981E6}" srcId="{EA8675B9-E0F7-4C73-842B-5DEDF2A1E902}" destId="{C801DC78-75D3-4A91-A576-76DA0838075B}" srcOrd="0" destOrd="0" parTransId="{B04B1DAB-D6A1-4D7D-9A94-00284498928A}" sibTransId="{ADF06909-DBEC-4EFE-8196-79224EADC838}"/>
    <dgm:cxn modelId="{E7A8FFFA-2804-4836-9D9E-34C5CF758F8E}" type="presOf" srcId="{8FF31349-6EE0-4450-8A07-1778DBB556C8}" destId="{B3685CF1-BF7D-4891-91F8-371BA1D8F39F}" srcOrd="0" destOrd="0" presId="urn:microsoft.com/office/officeart/2009/3/layout/StepUpProcess"/>
    <dgm:cxn modelId="{915522FC-1B2E-408A-BC85-AF0E6415AEC6}" type="presOf" srcId="{033CF895-3DE9-46BA-836B-FC305E528114}" destId="{11E27D60-0E5A-4A5F-BB71-2FFDF3685922}" srcOrd="0" destOrd="0" presId="urn:microsoft.com/office/officeart/2009/3/layout/StepUpProcess"/>
    <dgm:cxn modelId="{D5920ACE-3719-4BAF-A6A8-66D6EB36F693}" type="presParOf" srcId="{AADF0607-85EB-4A1F-BF05-D3803F291177}" destId="{26E2F1F9-CC38-431E-A6E6-9CC5D4CA984C}" srcOrd="0" destOrd="0" presId="urn:microsoft.com/office/officeart/2009/3/layout/StepUpProcess"/>
    <dgm:cxn modelId="{0E6A6560-0EEB-4597-9953-512AE5051198}" type="presParOf" srcId="{26E2F1F9-CC38-431E-A6E6-9CC5D4CA984C}" destId="{7BE5AE2C-F601-46B2-A14F-D2167B676FC7}" srcOrd="0" destOrd="0" presId="urn:microsoft.com/office/officeart/2009/3/layout/StepUpProcess"/>
    <dgm:cxn modelId="{EE645AF6-9712-4281-B19E-68E6843E2BDD}" type="presParOf" srcId="{26E2F1F9-CC38-431E-A6E6-9CC5D4CA984C}" destId="{705446FB-94C9-4C12-8146-2A78D551B170}" srcOrd="1" destOrd="0" presId="urn:microsoft.com/office/officeart/2009/3/layout/StepUpProcess"/>
    <dgm:cxn modelId="{7426E45D-82CE-4F21-9A32-D543A54AF2C0}" type="presParOf" srcId="{26E2F1F9-CC38-431E-A6E6-9CC5D4CA984C}" destId="{B7501AE6-C99D-419D-BAA0-BB56023178B6}" srcOrd="2" destOrd="0" presId="urn:microsoft.com/office/officeart/2009/3/layout/StepUpProcess"/>
    <dgm:cxn modelId="{A029099E-E219-41B9-A476-99A9D0B42D95}" type="presParOf" srcId="{AADF0607-85EB-4A1F-BF05-D3803F291177}" destId="{089A2DD3-868B-4E0E-B31D-A8C3D4EA9D10}" srcOrd="1" destOrd="0" presId="urn:microsoft.com/office/officeart/2009/3/layout/StepUpProcess"/>
    <dgm:cxn modelId="{CC2FAFFF-748B-4688-8595-0CF2DB3097E3}" type="presParOf" srcId="{089A2DD3-868B-4E0E-B31D-A8C3D4EA9D10}" destId="{DBDC4DBE-FA12-4F43-A830-72DA35494536}" srcOrd="0" destOrd="0" presId="urn:microsoft.com/office/officeart/2009/3/layout/StepUpProcess"/>
    <dgm:cxn modelId="{A1191578-5936-4EDE-BDB7-34F4A8FC7723}" type="presParOf" srcId="{AADF0607-85EB-4A1F-BF05-D3803F291177}" destId="{D58181FB-383B-4DBE-AEBC-15239A98FCA7}" srcOrd="2" destOrd="0" presId="urn:microsoft.com/office/officeart/2009/3/layout/StepUpProcess"/>
    <dgm:cxn modelId="{B09A62E0-8FE0-4B18-8654-ACD7E02B1EF8}" type="presParOf" srcId="{D58181FB-383B-4DBE-AEBC-15239A98FCA7}" destId="{072219AB-1FCE-49BE-9037-96F1C35A8E9C}" srcOrd="0" destOrd="0" presId="urn:microsoft.com/office/officeart/2009/3/layout/StepUpProcess"/>
    <dgm:cxn modelId="{575C58B2-9895-4CB0-BC63-3BA6BC45D463}" type="presParOf" srcId="{D58181FB-383B-4DBE-AEBC-15239A98FCA7}" destId="{E38F0FED-0F7A-4C74-B022-5DA8B117F359}" srcOrd="1" destOrd="0" presId="urn:microsoft.com/office/officeart/2009/3/layout/StepUpProcess"/>
    <dgm:cxn modelId="{4FBF820C-3BF6-4DC3-A1A4-B0E7FD93F0C6}" type="presParOf" srcId="{D58181FB-383B-4DBE-AEBC-15239A98FCA7}" destId="{C86AF78A-D415-49AE-BBBD-D68573FA714A}" srcOrd="2" destOrd="0" presId="urn:microsoft.com/office/officeart/2009/3/layout/StepUpProcess"/>
    <dgm:cxn modelId="{44D9F727-A43F-4E1D-B17F-EF163CA00721}" type="presParOf" srcId="{AADF0607-85EB-4A1F-BF05-D3803F291177}" destId="{E928AB65-3035-434C-B37D-CB033C5C184B}" srcOrd="3" destOrd="0" presId="urn:microsoft.com/office/officeart/2009/3/layout/StepUpProcess"/>
    <dgm:cxn modelId="{A774A377-7CD4-4BA5-AEA5-5DA187708BAF}" type="presParOf" srcId="{E928AB65-3035-434C-B37D-CB033C5C184B}" destId="{F389B0BA-45B2-4D34-8943-75874606B2A0}" srcOrd="0" destOrd="0" presId="urn:microsoft.com/office/officeart/2009/3/layout/StepUpProcess"/>
    <dgm:cxn modelId="{723B008A-4B8E-41F9-9A20-CD2A6DA77B93}" type="presParOf" srcId="{AADF0607-85EB-4A1F-BF05-D3803F291177}" destId="{1F02CB0D-BEF4-4B5E-9731-515AB3B64B6C}" srcOrd="4" destOrd="0" presId="urn:microsoft.com/office/officeart/2009/3/layout/StepUpProcess"/>
    <dgm:cxn modelId="{D62FB7E6-1DB3-445E-927C-DD8D77681139}" type="presParOf" srcId="{1F02CB0D-BEF4-4B5E-9731-515AB3B64B6C}" destId="{969B2C37-B45C-4F6D-933C-B5E83661CA71}" srcOrd="0" destOrd="0" presId="urn:microsoft.com/office/officeart/2009/3/layout/StepUpProcess"/>
    <dgm:cxn modelId="{6CB0CD22-D342-4F1A-AFCF-7671047E36E6}" type="presParOf" srcId="{1F02CB0D-BEF4-4B5E-9731-515AB3B64B6C}" destId="{11E27D60-0E5A-4A5F-BB71-2FFDF3685922}" srcOrd="1" destOrd="0" presId="urn:microsoft.com/office/officeart/2009/3/layout/StepUpProcess"/>
    <dgm:cxn modelId="{30EAD991-1B62-4245-A6D6-B1CCA7349A80}" type="presParOf" srcId="{1F02CB0D-BEF4-4B5E-9731-515AB3B64B6C}" destId="{99839F8A-F88C-44D6-BFB6-F43B5143C53B}" srcOrd="2" destOrd="0" presId="urn:microsoft.com/office/officeart/2009/3/layout/StepUpProcess"/>
    <dgm:cxn modelId="{5C33CD26-0345-408B-8CEA-5C48FD544468}" type="presParOf" srcId="{AADF0607-85EB-4A1F-BF05-D3803F291177}" destId="{1D182B00-9159-46E1-A931-D95109C05418}" srcOrd="5" destOrd="0" presId="urn:microsoft.com/office/officeart/2009/3/layout/StepUpProcess"/>
    <dgm:cxn modelId="{38247E7B-03DF-4C4D-8F6C-E57D5E69F97C}" type="presParOf" srcId="{1D182B00-9159-46E1-A931-D95109C05418}" destId="{BC26B334-0BEA-4CE3-832C-CDAE2DB5039E}" srcOrd="0" destOrd="0" presId="urn:microsoft.com/office/officeart/2009/3/layout/StepUpProcess"/>
    <dgm:cxn modelId="{F8425242-D50D-482E-917E-AC633DB43F2D}" type="presParOf" srcId="{AADF0607-85EB-4A1F-BF05-D3803F291177}" destId="{C6B637D4-9BC2-4A17-8395-0557C9FA42DD}" srcOrd="6" destOrd="0" presId="urn:microsoft.com/office/officeart/2009/3/layout/StepUpProcess"/>
    <dgm:cxn modelId="{6BAE7899-82A2-47B7-B3B6-6C9701AFC3DB}" type="presParOf" srcId="{C6B637D4-9BC2-4A17-8395-0557C9FA42DD}" destId="{B5E949DC-2ED4-411F-BEAC-DE5CB099B72D}" srcOrd="0" destOrd="0" presId="urn:microsoft.com/office/officeart/2009/3/layout/StepUpProcess"/>
    <dgm:cxn modelId="{41601F1A-74D0-4F3E-BF38-203F163F79A5}" type="presParOf" srcId="{C6B637D4-9BC2-4A17-8395-0557C9FA42DD}" destId="{65CC31E9-383B-4C4A-8F24-BF9F8C54C90A}" srcOrd="1" destOrd="0" presId="urn:microsoft.com/office/officeart/2009/3/layout/StepUpProcess"/>
    <dgm:cxn modelId="{A5375568-F465-4F2D-AA2E-694B7042EE7A}" type="presParOf" srcId="{C6B637D4-9BC2-4A17-8395-0557C9FA42DD}" destId="{49DD1892-09FB-4684-948F-851614D28241}" srcOrd="2" destOrd="0" presId="urn:microsoft.com/office/officeart/2009/3/layout/StepUpProcess"/>
    <dgm:cxn modelId="{BFCA9B19-0BEA-4D5D-90AB-E0E27AEEB762}" type="presParOf" srcId="{AADF0607-85EB-4A1F-BF05-D3803F291177}" destId="{7AD7DCC3-79D3-4BDB-AB93-8B1187DAD5CC}" srcOrd="7" destOrd="0" presId="urn:microsoft.com/office/officeart/2009/3/layout/StepUpProcess"/>
    <dgm:cxn modelId="{26C53D88-552F-469E-A6C3-73491FF7A11B}" type="presParOf" srcId="{7AD7DCC3-79D3-4BDB-AB93-8B1187DAD5CC}" destId="{980D2080-EC67-487D-ACE7-1284DC447084}" srcOrd="0" destOrd="0" presId="urn:microsoft.com/office/officeart/2009/3/layout/StepUpProcess"/>
    <dgm:cxn modelId="{12E777D4-A2DD-4BBC-88B2-DBB7B64F64CB}" type="presParOf" srcId="{AADF0607-85EB-4A1F-BF05-D3803F291177}" destId="{85FA2C0C-8433-4FC5-9AC5-309F2F37EF16}" srcOrd="8" destOrd="0" presId="urn:microsoft.com/office/officeart/2009/3/layout/StepUpProcess"/>
    <dgm:cxn modelId="{2AAC6646-AA2E-413D-A887-2D74568C109B}" type="presParOf" srcId="{85FA2C0C-8433-4FC5-9AC5-309F2F37EF16}" destId="{5D90C309-D16D-40AF-BB8A-B0549F1569FB}" srcOrd="0" destOrd="0" presId="urn:microsoft.com/office/officeart/2009/3/layout/StepUpProcess"/>
    <dgm:cxn modelId="{FD28EFD3-38D4-40B0-9052-0B05399F6B1F}" type="presParOf" srcId="{85FA2C0C-8433-4FC5-9AC5-309F2F37EF16}" destId="{B3685CF1-BF7D-4891-91F8-371BA1D8F39F}"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4D4D8-8402-7948-89B6-2268A385E8A1}">
      <dsp:nvSpPr>
        <dsp:cNvPr id="0" name=""/>
        <dsp:cNvSpPr/>
      </dsp:nvSpPr>
      <dsp:spPr>
        <a:xfrm>
          <a:off x="798196" y="639"/>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Credit</a:t>
          </a:r>
        </a:p>
      </dsp:txBody>
      <dsp:txXfrm>
        <a:off x="798196" y="639"/>
        <a:ext cx="1534622" cy="920773"/>
      </dsp:txXfrm>
    </dsp:sp>
    <dsp:sp modelId="{3C15D4A6-6D28-1946-8943-00FB3E0244F6}">
      <dsp:nvSpPr>
        <dsp:cNvPr id="0" name=""/>
        <dsp:cNvSpPr/>
      </dsp:nvSpPr>
      <dsp:spPr>
        <a:xfrm>
          <a:off x="2486281" y="639"/>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Legal</a:t>
          </a:r>
        </a:p>
      </dsp:txBody>
      <dsp:txXfrm>
        <a:off x="2486281" y="639"/>
        <a:ext cx="1534622" cy="920773"/>
      </dsp:txXfrm>
    </dsp:sp>
    <dsp:sp modelId="{5CA9F04D-9507-2F4E-B73E-445038DCBF80}">
      <dsp:nvSpPr>
        <dsp:cNvPr id="0" name=""/>
        <dsp:cNvSpPr/>
      </dsp:nvSpPr>
      <dsp:spPr>
        <a:xfrm>
          <a:off x="4174366" y="639"/>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Adult Education</a:t>
          </a:r>
        </a:p>
      </dsp:txBody>
      <dsp:txXfrm>
        <a:off x="4174366" y="639"/>
        <a:ext cx="1534622" cy="920773"/>
      </dsp:txXfrm>
    </dsp:sp>
    <dsp:sp modelId="{7FC26C01-B72A-1E4E-A421-6013A171538B}">
      <dsp:nvSpPr>
        <dsp:cNvPr id="0" name=""/>
        <dsp:cNvSpPr/>
      </dsp:nvSpPr>
      <dsp:spPr>
        <a:xfrm>
          <a:off x="5862451" y="639"/>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Childcare</a:t>
          </a:r>
        </a:p>
      </dsp:txBody>
      <dsp:txXfrm>
        <a:off x="5862451" y="639"/>
        <a:ext cx="1534622" cy="920773"/>
      </dsp:txXfrm>
    </dsp:sp>
    <dsp:sp modelId="{919E5FEF-A6DA-494A-9877-95603343D392}">
      <dsp:nvSpPr>
        <dsp:cNvPr id="0" name=""/>
        <dsp:cNvSpPr/>
      </dsp:nvSpPr>
      <dsp:spPr>
        <a:xfrm>
          <a:off x="7550535" y="639"/>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Child Education</a:t>
          </a:r>
        </a:p>
      </dsp:txBody>
      <dsp:txXfrm>
        <a:off x="7550535" y="639"/>
        <a:ext cx="1534622" cy="920773"/>
      </dsp:txXfrm>
    </dsp:sp>
    <dsp:sp modelId="{46E77C6F-1660-3C43-A90C-11A868DCF65A}">
      <dsp:nvSpPr>
        <dsp:cNvPr id="0" name=""/>
        <dsp:cNvSpPr/>
      </dsp:nvSpPr>
      <dsp:spPr>
        <a:xfrm>
          <a:off x="798196" y="1074875"/>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Employment</a:t>
          </a:r>
        </a:p>
      </dsp:txBody>
      <dsp:txXfrm>
        <a:off x="798196" y="1074875"/>
        <a:ext cx="1534622" cy="920773"/>
      </dsp:txXfrm>
    </dsp:sp>
    <dsp:sp modelId="{1CC5DC06-4636-9842-890A-59267700CE17}">
      <dsp:nvSpPr>
        <dsp:cNvPr id="0" name=""/>
        <dsp:cNvSpPr/>
      </dsp:nvSpPr>
      <dsp:spPr>
        <a:xfrm>
          <a:off x="2486281" y="1074875"/>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Transportation</a:t>
          </a:r>
        </a:p>
      </dsp:txBody>
      <dsp:txXfrm>
        <a:off x="2486281" y="1074875"/>
        <a:ext cx="1534622" cy="920773"/>
      </dsp:txXfrm>
    </dsp:sp>
    <dsp:sp modelId="{9BA8A95A-ADC9-D945-8385-4A143FA47F9C}">
      <dsp:nvSpPr>
        <dsp:cNvPr id="0" name=""/>
        <dsp:cNvSpPr/>
      </dsp:nvSpPr>
      <dsp:spPr>
        <a:xfrm>
          <a:off x="4174366" y="1074875"/>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Accessing Health Services</a:t>
          </a:r>
        </a:p>
      </dsp:txBody>
      <dsp:txXfrm>
        <a:off x="4174366" y="1074875"/>
        <a:ext cx="1534622" cy="920773"/>
      </dsp:txXfrm>
    </dsp:sp>
    <dsp:sp modelId="{41E71074-69FA-F041-9175-EB3AFCE7EC88}">
      <dsp:nvSpPr>
        <dsp:cNvPr id="0" name=""/>
        <dsp:cNvSpPr/>
      </dsp:nvSpPr>
      <dsp:spPr>
        <a:xfrm>
          <a:off x="5862451" y="1074875"/>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Child Well-Being</a:t>
          </a:r>
        </a:p>
      </dsp:txBody>
      <dsp:txXfrm>
        <a:off x="5862451" y="1074875"/>
        <a:ext cx="1534622" cy="920773"/>
      </dsp:txXfrm>
    </dsp:sp>
    <dsp:sp modelId="{D8DA1F4B-BB9E-024D-A25A-7E900BA4F7AE}">
      <dsp:nvSpPr>
        <dsp:cNvPr id="0" name=""/>
        <dsp:cNvSpPr/>
      </dsp:nvSpPr>
      <dsp:spPr>
        <a:xfrm>
          <a:off x="7550535" y="1074875"/>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CPS</a:t>
          </a:r>
        </a:p>
      </dsp:txBody>
      <dsp:txXfrm>
        <a:off x="7550535" y="1074875"/>
        <a:ext cx="1534622" cy="920773"/>
      </dsp:txXfrm>
    </dsp:sp>
    <dsp:sp modelId="{6AFEDB8D-356B-8942-9551-7FD90BAACB12}">
      <dsp:nvSpPr>
        <dsp:cNvPr id="0" name=""/>
        <dsp:cNvSpPr/>
      </dsp:nvSpPr>
      <dsp:spPr>
        <a:xfrm>
          <a:off x="1642239" y="2149111"/>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Domestic Violence</a:t>
          </a:r>
        </a:p>
      </dsp:txBody>
      <dsp:txXfrm>
        <a:off x="1642239" y="2149111"/>
        <a:ext cx="1534622" cy="920773"/>
      </dsp:txXfrm>
    </dsp:sp>
    <dsp:sp modelId="{3DB60949-2762-5141-8F58-6497C989796D}">
      <dsp:nvSpPr>
        <dsp:cNvPr id="0" name=""/>
        <dsp:cNvSpPr/>
      </dsp:nvSpPr>
      <dsp:spPr>
        <a:xfrm>
          <a:off x="3330323" y="2149111"/>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Mental Health</a:t>
          </a:r>
        </a:p>
      </dsp:txBody>
      <dsp:txXfrm>
        <a:off x="3330323" y="2149111"/>
        <a:ext cx="1534622" cy="920773"/>
      </dsp:txXfrm>
    </dsp:sp>
    <dsp:sp modelId="{246C7069-49B1-C742-A474-E459891894E2}">
      <dsp:nvSpPr>
        <dsp:cNvPr id="0" name=""/>
        <dsp:cNvSpPr/>
      </dsp:nvSpPr>
      <dsp:spPr>
        <a:xfrm>
          <a:off x="5018408" y="2149111"/>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Substance Abuse</a:t>
          </a:r>
        </a:p>
      </dsp:txBody>
      <dsp:txXfrm>
        <a:off x="5018408" y="2149111"/>
        <a:ext cx="1534622" cy="920773"/>
      </dsp:txXfrm>
    </dsp:sp>
    <dsp:sp modelId="{88C674FC-C784-924C-8968-F91674C904A8}">
      <dsp:nvSpPr>
        <dsp:cNvPr id="0" name=""/>
        <dsp:cNvSpPr/>
      </dsp:nvSpPr>
      <dsp:spPr>
        <a:xfrm>
          <a:off x="6706493" y="2149111"/>
          <a:ext cx="1534622" cy="9207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Support System &amp; Community</a:t>
          </a:r>
        </a:p>
      </dsp:txBody>
      <dsp:txXfrm>
        <a:off x="6706493" y="2149111"/>
        <a:ext cx="1534622" cy="9207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E5AE2C-F601-46B2-A14F-D2167B676FC7}">
      <dsp:nvSpPr>
        <dsp:cNvPr id="0" name=""/>
        <dsp:cNvSpPr/>
      </dsp:nvSpPr>
      <dsp:spPr>
        <a:xfrm rot="5400000">
          <a:off x="275632" y="1474042"/>
          <a:ext cx="819574" cy="1363753"/>
        </a:xfrm>
        <a:prstGeom prst="corner">
          <a:avLst>
            <a:gd name="adj1" fmla="val 16120"/>
            <a:gd name="adj2" fmla="val 1611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w="9525" cap="rnd" cmpd="sng" algn="ctr">
          <a:solidFill>
            <a:schemeClr val="accent5">
              <a:hueOff val="0"/>
              <a:satOff val="0"/>
              <a:lumOff val="0"/>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705446FB-94C9-4C12-8146-2A78D551B170}">
      <dsp:nvSpPr>
        <dsp:cNvPr id="0" name=""/>
        <dsp:cNvSpPr/>
      </dsp:nvSpPr>
      <dsp:spPr>
        <a:xfrm>
          <a:off x="138824" y="1881510"/>
          <a:ext cx="1231203" cy="1079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Crisis</a:t>
          </a:r>
        </a:p>
        <a:p>
          <a:pPr marL="0" lvl="0" indent="0" algn="l" defTabSz="622300">
            <a:lnSpc>
              <a:spcPct val="90000"/>
            </a:lnSpc>
            <a:spcBef>
              <a:spcPct val="0"/>
            </a:spcBef>
            <a:spcAft>
              <a:spcPct val="35000"/>
            </a:spcAft>
            <a:buNone/>
          </a:pPr>
          <a:r>
            <a:rPr lang="en-US" sz="1400" kern="1200" dirty="0"/>
            <a:t>1</a:t>
          </a:r>
        </a:p>
      </dsp:txBody>
      <dsp:txXfrm>
        <a:off x="138824" y="1881510"/>
        <a:ext cx="1231203" cy="1079222"/>
      </dsp:txXfrm>
    </dsp:sp>
    <dsp:sp modelId="{B7501AE6-C99D-419D-BAA0-BB56023178B6}">
      <dsp:nvSpPr>
        <dsp:cNvPr id="0" name=""/>
        <dsp:cNvSpPr/>
      </dsp:nvSpPr>
      <dsp:spPr>
        <a:xfrm>
          <a:off x="1137726" y="1373641"/>
          <a:ext cx="232302" cy="232302"/>
        </a:xfrm>
        <a:prstGeom prst="triangle">
          <a:avLst>
            <a:gd name="adj" fmla="val 100000"/>
          </a:avLst>
        </a:prstGeom>
        <a:gradFill rotWithShape="0">
          <a:gsLst>
            <a:gs pos="0">
              <a:schemeClr val="accent5">
                <a:hueOff val="913829"/>
                <a:satOff val="99"/>
                <a:lumOff val="0"/>
                <a:alphaOff val="0"/>
                <a:tint val="98000"/>
                <a:lumMod val="114000"/>
              </a:schemeClr>
            </a:gs>
            <a:gs pos="100000">
              <a:schemeClr val="accent5">
                <a:hueOff val="913829"/>
                <a:satOff val="99"/>
                <a:lumOff val="0"/>
                <a:alphaOff val="0"/>
                <a:shade val="90000"/>
                <a:lumMod val="84000"/>
              </a:schemeClr>
            </a:gs>
          </a:gsLst>
          <a:lin ang="5400000" scaled="0"/>
        </a:gradFill>
        <a:ln w="9525" cap="rnd" cmpd="sng" algn="ctr">
          <a:solidFill>
            <a:schemeClr val="accent5">
              <a:hueOff val="913829"/>
              <a:satOff val="99"/>
              <a:lumOff val="0"/>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072219AB-1FCE-49BE-9037-96F1C35A8E9C}">
      <dsp:nvSpPr>
        <dsp:cNvPr id="0" name=""/>
        <dsp:cNvSpPr/>
      </dsp:nvSpPr>
      <dsp:spPr>
        <a:xfrm rot="5400000">
          <a:off x="1782866" y="1101075"/>
          <a:ext cx="819574" cy="1363753"/>
        </a:xfrm>
        <a:prstGeom prst="corner">
          <a:avLst>
            <a:gd name="adj1" fmla="val 16120"/>
            <a:gd name="adj2" fmla="val 16110"/>
          </a:avLst>
        </a:prstGeom>
        <a:gradFill rotWithShape="0">
          <a:gsLst>
            <a:gs pos="0">
              <a:schemeClr val="accent5">
                <a:hueOff val="1827658"/>
                <a:satOff val="199"/>
                <a:lumOff val="0"/>
                <a:alphaOff val="0"/>
                <a:tint val="98000"/>
                <a:lumMod val="114000"/>
              </a:schemeClr>
            </a:gs>
            <a:gs pos="100000">
              <a:schemeClr val="accent5">
                <a:hueOff val="1827658"/>
                <a:satOff val="199"/>
                <a:lumOff val="0"/>
                <a:alphaOff val="0"/>
                <a:shade val="90000"/>
                <a:lumMod val="84000"/>
              </a:schemeClr>
            </a:gs>
          </a:gsLst>
          <a:lin ang="5400000" scaled="0"/>
        </a:gradFill>
        <a:ln w="9525" cap="rnd" cmpd="sng" algn="ctr">
          <a:solidFill>
            <a:schemeClr val="accent5">
              <a:hueOff val="1827658"/>
              <a:satOff val="199"/>
              <a:lumOff val="0"/>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E38F0FED-0F7A-4C74-B022-5DA8B117F359}">
      <dsp:nvSpPr>
        <dsp:cNvPr id="0" name=""/>
        <dsp:cNvSpPr/>
      </dsp:nvSpPr>
      <dsp:spPr>
        <a:xfrm>
          <a:off x="1630348" y="1508544"/>
          <a:ext cx="1401996" cy="1079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Vulnerable</a:t>
          </a:r>
        </a:p>
        <a:p>
          <a:pPr marL="0" lvl="0" indent="0" algn="l" defTabSz="622300">
            <a:lnSpc>
              <a:spcPct val="90000"/>
            </a:lnSpc>
            <a:spcBef>
              <a:spcPct val="0"/>
            </a:spcBef>
            <a:spcAft>
              <a:spcPct val="35000"/>
            </a:spcAft>
            <a:buNone/>
          </a:pPr>
          <a:r>
            <a:rPr lang="en-US" sz="1400" kern="1200" dirty="0"/>
            <a:t>2</a:t>
          </a:r>
        </a:p>
      </dsp:txBody>
      <dsp:txXfrm>
        <a:off x="1630348" y="1508544"/>
        <a:ext cx="1401996" cy="1079222"/>
      </dsp:txXfrm>
    </dsp:sp>
    <dsp:sp modelId="{C86AF78A-D415-49AE-BBBD-D68573FA714A}">
      <dsp:nvSpPr>
        <dsp:cNvPr id="0" name=""/>
        <dsp:cNvSpPr/>
      </dsp:nvSpPr>
      <dsp:spPr>
        <a:xfrm>
          <a:off x="2644960" y="1000674"/>
          <a:ext cx="232302" cy="232302"/>
        </a:xfrm>
        <a:prstGeom prst="triangle">
          <a:avLst>
            <a:gd name="adj" fmla="val 100000"/>
          </a:avLst>
        </a:prstGeom>
        <a:gradFill rotWithShape="0">
          <a:gsLst>
            <a:gs pos="0">
              <a:schemeClr val="accent5">
                <a:hueOff val="2741487"/>
                <a:satOff val="298"/>
                <a:lumOff val="0"/>
                <a:alphaOff val="0"/>
                <a:tint val="98000"/>
                <a:lumMod val="114000"/>
              </a:schemeClr>
            </a:gs>
            <a:gs pos="100000">
              <a:schemeClr val="accent5">
                <a:hueOff val="2741487"/>
                <a:satOff val="298"/>
                <a:lumOff val="0"/>
                <a:alphaOff val="0"/>
                <a:shade val="90000"/>
                <a:lumMod val="84000"/>
              </a:schemeClr>
            </a:gs>
          </a:gsLst>
          <a:lin ang="5400000" scaled="0"/>
        </a:gradFill>
        <a:ln w="9525" cap="rnd" cmpd="sng" algn="ctr">
          <a:solidFill>
            <a:schemeClr val="accent5">
              <a:hueOff val="2741487"/>
              <a:satOff val="298"/>
              <a:lumOff val="0"/>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969B2C37-B45C-4F6D-933C-B5E83661CA71}">
      <dsp:nvSpPr>
        <dsp:cNvPr id="0" name=""/>
        <dsp:cNvSpPr/>
      </dsp:nvSpPr>
      <dsp:spPr>
        <a:xfrm rot="5400000">
          <a:off x="3290100" y="728109"/>
          <a:ext cx="819574" cy="1363753"/>
        </a:xfrm>
        <a:prstGeom prst="corner">
          <a:avLst>
            <a:gd name="adj1" fmla="val 16120"/>
            <a:gd name="adj2" fmla="val 16110"/>
          </a:avLst>
        </a:prstGeom>
        <a:gradFill rotWithShape="0">
          <a:gsLst>
            <a:gs pos="0">
              <a:schemeClr val="accent5">
                <a:hueOff val="3655316"/>
                <a:satOff val="397"/>
                <a:lumOff val="-1"/>
                <a:alphaOff val="0"/>
                <a:tint val="98000"/>
                <a:lumMod val="114000"/>
              </a:schemeClr>
            </a:gs>
            <a:gs pos="100000">
              <a:schemeClr val="accent5">
                <a:hueOff val="3655316"/>
                <a:satOff val="397"/>
                <a:lumOff val="-1"/>
                <a:alphaOff val="0"/>
                <a:shade val="90000"/>
                <a:lumMod val="84000"/>
              </a:schemeClr>
            </a:gs>
          </a:gsLst>
          <a:lin ang="5400000" scaled="0"/>
        </a:gradFill>
        <a:ln w="9525" cap="rnd" cmpd="sng" algn="ctr">
          <a:solidFill>
            <a:schemeClr val="accent5">
              <a:hueOff val="3655316"/>
              <a:satOff val="397"/>
              <a:lumOff val="-1"/>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11E27D60-0E5A-4A5F-BB71-2FFDF3685922}">
      <dsp:nvSpPr>
        <dsp:cNvPr id="0" name=""/>
        <dsp:cNvSpPr/>
      </dsp:nvSpPr>
      <dsp:spPr>
        <a:xfrm>
          <a:off x="3153293" y="1135577"/>
          <a:ext cx="1231203" cy="1079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Stable</a:t>
          </a:r>
        </a:p>
        <a:p>
          <a:pPr marL="0" lvl="0" indent="0" algn="l" defTabSz="622300">
            <a:lnSpc>
              <a:spcPct val="90000"/>
            </a:lnSpc>
            <a:spcBef>
              <a:spcPct val="0"/>
            </a:spcBef>
            <a:spcAft>
              <a:spcPct val="35000"/>
            </a:spcAft>
            <a:buNone/>
          </a:pPr>
          <a:r>
            <a:rPr lang="en-US" sz="1400" kern="1200" dirty="0"/>
            <a:t>3</a:t>
          </a:r>
        </a:p>
      </dsp:txBody>
      <dsp:txXfrm>
        <a:off x="3153293" y="1135577"/>
        <a:ext cx="1231203" cy="1079222"/>
      </dsp:txXfrm>
    </dsp:sp>
    <dsp:sp modelId="{99839F8A-F88C-44D6-BFB6-F43B5143C53B}">
      <dsp:nvSpPr>
        <dsp:cNvPr id="0" name=""/>
        <dsp:cNvSpPr/>
      </dsp:nvSpPr>
      <dsp:spPr>
        <a:xfrm>
          <a:off x="4152194" y="627708"/>
          <a:ext cx="232302" cy="232302"/>
        </a:xfrm>
        <a:prstGeom prst="triangle">
          <a:avLst>
            <a:gd name="adj" fmla="val 100000"/>
          </a:avLst>
        </a:prstGeom>
        <a:gradFill rotWithShape="0">
          <a:gsLst>
            <a:gs pos="0">
              <a:schemeClr val="accent5">
                <a:hueOff val="4569145"/>
                <a:satOff val="497"/>
                <a:lumOff val="-1"/>
                <a:alphaOff val="0"/>
                <a:tint val="98000"/>
                <a:lumMod val="114000"/>
              </a:schemeClr>
            </a:gs>
            <a:gs pos="100000">
              <a:schemeClr val="accent5">
                <a:hueOff val="4569145"/>
                <a:satOff val="497"/>
                <a:lumOff val="-1"/>
                <a:alphaOff val="0"/>
                <a:shade val="90000"/>
                <a:lumMod val="84000"/>
              </a:schemeClr>
            </a:gs>
          </a:gsLst>
          <a:lin ang="5400000" scaled="0"/>
        </a:gradFill>
        <a:ln w="9525" cap="rnd" cmpd="sng" algn="ctr">
          <a:solidFill>
            <a:schemeClr val="accent5">
              <a:hueOff val="4569145"/>
              <a:satOff val="497"/>
              <a:lumOff val="-1"/>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B5E949DC-2ED4-411F-BEAC-DE5CB099B72D}">
      <dsp:nvSpPr>
        <dsp:cNvPr id="0" name=""/>
        <dsp:cNvSpPr/>
      </dsp:nvSpPr>
      <dsp:spPr>
        <a:xfrm rot="5400000">
          <a:off x="4797334" y="355142"/>
          <a:ext cx="819574" cy="1363753"/>
        </a:xfrm>
        <a:prstGeom prst="corner">
          <a:avLst>
            <a:gd name="adj1" fmla="val 16120"/>
            <a:gd name="adj2" fmla="val 16110"/>
          </a:avLst>
        </a:prstGeom>
        <a:gradFill rotWithShape="0">
          <a:gsLst>
            <a:gs pos="0">
              <a:schemeClr val="accent5">
                <a:hueOff val="5482974"/>
                <a:satOff val="596"/>
                <a:lumOff val="-1"/>
                <a:alphaOff val="0"/>
                <a:tint val="98000"/>
                <a:lumMod val="114000"/>
              </a:schemeClr>
            </a:gs>
            <a:gs pos="100000">
              <a:schemeClr val="accent5">
                <a:hueOff val="5482974"/>
                <a:satOff val="596"/>
                <a:lumOff val="-1"/>
                <a:alphaOff val="0"/>
                <a:shade val="90000"/>
                <a:lumMod val="84000"/>
              </a:schemeClr>
            </a:gs>
          </a:gsLst>
          <a:lin ang="5400000" scaled="0"/>
        </a:gradFill>
        <a:ln w="9525" cap="rnd" cmpd="sng" algn="ctr">
          <a:solidFill>
            <a:schemeClr val="accent5">
              <a:hueOff val="5482974"/>
              <a:satOff val="596"/>
              <a:lumOff val="-1"/>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65CC31E9-383B-4C4A-8F24-BF9F8C54C90A}">
      <dsp:nvSpPr>
        <dsp:cNvPr id="0" name=""/>
        <dsp:cNvSpPr/>
      </dsp:nvSpPr>
      <dsp:spPr>
        <a:xfrm>
          <a:off x="4660527" y="762611"/>
          <a:ext cx="1231203" cy="1079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Self-Sufficient</a:t>
          </a:r>
        </a:p>
        <a:p>
          <a:pPr marL="0" lvl="0" indent="0" algn="l" defTabSz="622300">
            <a:lnSpc>
              <a:spcPct val="90000"/>
            </a:lnSpc>
            <a:spcBef>
              <a:spcPct val="0"/>
            </a:spcBef>
            <a:spcAft>
              <a:spcPct val="35000"/>
            </a:spcAft>
            <a:buNone/>
          </a:pPr>
          <a:r>
            <a:rPr lang="en-US" sz="1400" kern="1200" dirty="0"/>
            <a:t>4</a:t>
          </a:r>
        </a:p>
      </dsp:txBody>
      <dsp:txXfrm>
        <a:off x="4660527" y="762611"/>
        <a:ext cx="1231203" cy="1079222"/>
      </dsp:txXfrm>
    </dsp:sp>
    <dsp:sp modelId="{49DD1892-09FB-4684-948F-851614D28241}">
      <dsp:nvSpPr>
        <dsp:cNvPr id="0" name=""/>
        <dsp:cNvSpPr/>
      </dsp:nvSpPr>
      <dsp:spPr>
        <a:xfrm>
          <a:off x="5659428" y="254741"/>
          <a:ext cx="232302" cy="232302"/>
        </a:xfrm>
        <a:prstGeom prst="triangle">
          <a:avLst>
            <a:gd name="adj" fmla="val 100000"/>
          </a:avLst>
        </a:prstGeom>
        <a:gradFill rotWithShape="0">
          <a:gsLst>
            <a:gs pos="0">
              <a:schemeClr val="accent5">
                <a:hueOff val="6396803"/>
                <a:satOff val="696"/>
                <a:lumOff val="-1"/>
                <a:alphaOff val="0"/>
                <a:tint val="98000"/>
                <a:lumMod val="114000"/>
              </a:schemeClr>
            </a:gs>
            <a:gs pos="100000">
              <a:schemeClr val="accent5">
                <a:hueOff val="6396803"/>
                <a:satOff val="696"/>
                <a:lumOff val="-1"/>
                <a:alphaOff val="0"/>
                <a:shade val="90000"/>
                <a:lumMod val="84000"/>
              </a:schemeClr>
            </a:gs>
          </a:gsLst>
          <a:lin ang="5400000" scaled="0"/>
        </a:gradFill>
        <a:ln w="9525" cap="rnd" cmpd="sng" algn="ctr">
          <a:solidFill>
            <a:schemeClr val="accent5">
              <a:hueOff val="6396803"/>
              <a:satOff val="696"/>
              <a:lumOff val="-1"/>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5D90C309-D16D-40AF-BB8A-B0549F1569FB}">
      <dsp:nvSpPr>
        <dsp:cNvPr id="0" name=""/>
        <dsp:cNvSpPr/>
      </dsp:nvSpPr>
      <dsp:spPr>
        <a:xfrm rot="5400000">
          <a:off x="6304568" y="-17823"/>
          <a:ext cx="819574" cy="1363753"/>
        </a:xfrm>
        <a:prstGeom prst="corner">
          <a:avLst>
            <a:gd name="adj1" fmla="val 16120"/>
            <a:gd name="adj2" fmla="val 16110"/>
          </a:avLst>
        </a:prstGeom>
        <a:gradFill rotWithShape="0">
          <a:gsLst>
            <a:gs pos="0">
              <a:schemeClr val="accent5">
                <a:hueOff val="7310632"/>
                <a:satOff val="795"/>
                <a:lumOff val="-1"/>
                <a:alphaOff val="0"/>
                <a:tint val="98000"/>
                <a:lumMod val="114000"/>
              </a:schemeClr>
            </a:gs>
            <a:gs pos="100000">
              <a:schemeClr val="accent5">
                <a:hueOff val="7310632"/>
                <a:satOff val="795"/>
                <a:lumOff val="-1"/>
                <a:alphaOff val="0"/>
                <a:shade val="90000"/>
                <a:lumMod val="84000"/>
              </a:schemeClr>
            </a:gs>
          </a:gsLst>
          <a:lin ang="5400000" scaled="0"/>
        </a:gradFill>
        <a:ln w="9525" cap="rnd" cmpd="sng" algn="ctr">
          <a:solidFill>
            <a:schemeClr val="accent5">
              <a:hueOff val="7310632"/>
              <a:satOff val="795"/>
              <a:lumOff val="-1"/>
              <a:alphaOff val="0"/>
            </a:schemeClr>
          </a:solidFill>
          <a:prstDash val="solid"/>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dsp:spPr>
      <dsp:style>
        <a:lnRef idx="1">
          <a:scrgbClr r="0" g="0" b="0"/>
        </a:lnRef>
        <a:fillRef idx="3">
          <a:scrgbClr r="0" g="0" b="0"/>
        </a:fillRef>
        <a:effectRef idx="3">
          <a:scrgbClr r="0" g="0" b="0"/>
        </a:effectRef>
        <a:fontRef idx="minor">
          <a:schemeClr val="lt1"/>
        </a:fontRef>
      </dsp:style>
    </dsp:sp>
    <dsp:sp modelId="{B3685CF1-BF7D-4891-91F8-371BA1D8F39F}">
      <dsp:nvSpPr>
        <dsp:cNvPr id="0" name=""/>
        <dsp:cNvSpPr/>
      </dsp:nvSpPr>
      <dsp:spPr>
        <a:xfrm>
          <a:off x="6167761" y="389644"/>
          <a:ext cx="1231203" cy="1079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Thriving</a:t>
          </a:r>
        </a:p>
        <a:p>
          <a:pPr marL="0" lvl="0" indent="0" algn="l" defTabSz="622300">
            <a:lnSpc>
              <a:spcPct val="90000"/>
            </a:lnSpc>
            <a:spcBef>
              <a:spcPct val="0"/>
            </a:spcBef>
            <a:spcAft>
              <a:spcPct val="35000"/>
            </a:spcAft>
            <a:buNone/>
          </a:pPr>
          <a:r>
            <a:rPr lang="en-US" sz="1400" kern="1200" dirty="0"/>
            <a:t>5</a:t>
          </a:r>
        </a:p>
      </dsp:txBody>
      <dsp:txXfrm>
        <a:off x="6167761" y="389644"/>
        <a:ext cx="1231203" cy="107922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B19A41-1509-634F-AE5D-D918E14941EE}" type="datetimeFigureOut">
              <a:rPr lang="en-US" smtClean="0"/>
              <a:t>1/15/20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A6A4A6-5DD1-AB43-BFB3-FE2D6148B9C9}" type="slidenum">
              <a:rPr lang="en-US" smtClean="0"/>
              <a:t>‹#›</a:t>
            </a:fld>
            <a:endParaRPr lang="en-US"/>
          </a:p>
        </p:txBody>
      </p:sp>
    </p:spTree>
    <p:extLst>
      <p:ext uri="{BB962C8B-B14F-4D97-AF65-F5344CB8AC3E}">
        <p14:creationId xmlns:p14="http://schemas.microsoft.com/office/powerpoint/2010/main" val="3238760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short presentation about the Family Assessment Matrix, or FAM. We’ll talk about what it is and why we use it at Compass Family Services.</a:t>
            </a:r>
          </a:p>
        </p:txBody>
      </p:sp>
      <p:sp>
        <p:nvSpPr>
          <p:cNvPr id="4" name="Slide Number Placeholder 3"/>
          <p:cNvSpPr>
            <a:spLocks noGrp="1"/>
          </p:cNvSpPr>
          <p:nvPr>
            <p:ph type="sldNum" sz="quarter" idx="5"/>
          </p:nvPr>
        </p:nvSpPr>
        <p:spPr/>
        <p:txBody>
          <a:bodyPr/>
          <a:lstStyle/>
          <a:p>
            <a:fld id="{FDA6A4A6-5DD1-AB43-BFB3-FE2D6148B9C9}" type="slidenum">
              <a:rPr lang="en-US" smtClean="0"/>
              <a:t>1</a:t>
            </a:fld>
            <a:endParaRPr lang="en-US"/>
          </a:p>
        </p:txBody>
      </p:sp>
    </p:spTree>
    <p:extLst>
      <p:ext uri="{BB962C8B-B14F-4D97-AF65-F5344CB8AC3E}">
        <p14:creationId xmlns:p14="http://schemas.microsoft.com/office/powerpoint/2010/main" val="293812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Family Assessment Matrix is a tool Compass uses to understand the impact our programs have on families. It’s important at three levels. First, at the individual client level, case managers can consistently understand and track a client’s stability. Second, at the program level program managers can see where we are impacting clients the most and least. Third, the information helps us communicate a more complete picture of the work we do to the community of donors, volunteers, and other organizations.</a:t>
            </a:r>
          </a:p>
        </p:txBody>
      </p:sp>
      <p:sp>
        <p:nvSpPr>
          <p:cNvPr id="4" name="Slide Number Placeholder 3"/>
          <p:cNvSpPr>
            <a:spLocks noGrp="1"/>
          </p:cNvSpPr>
          <p:nvPr>
            <p:ph type="sldNum" sz="quarter" idx="5"/>
          </p:nvPr>
        </p:nvSpPr>
        <p:spPr/>
        <p:txBody>
          <a:bodyPr/>
          <a:lstStyle/>
          <a:p>
            <a:fld id="{FDA6A4A6-5DD1-AB43-BFB3-FE2D6148B9C9}" type="slidenum">
              <a:rPr lang="en-US" smtClean="0"/>
              <a:t>2</a:t>
            </a:fld>
            <a:endParaRPr lang="en-US"/>
          </a:p>
        </p:txBody>
      </p:sp>
    </p:spTree>
    <p:extLst>
      <p:ext uri="{BB962C8B-B14F-4D97-AF65-F5344CB8AC3E}">
        <p14:creationId xmlns:p14="http://schemas.microsoft.com/office/powerpoint/2010/main" val="3798523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14 categories represented in the FAM, listed here… You’ll notice key categories are not here, and that’s because they are being tracked in other ways outside of the FAM. For example, housing is tracked in the housing tracker and income is tracked in the income tracker. The FAM’s goal is to capture other things we miss when we focus only on housing and income.</a:t>
            </a:r>
          </a:p>
        </p:txBody>
      </p:sp>
      <p:sp>
        <p:nvSpPr>
          <p:cNvPr id="4" name="Slide Number Placeholder 3"/>
          <p:cNvSpPr>
            <a:spLocks noGrp="1"/>
          </p:cNvSpPr>
          <p:nvPr>
            <p:ph type="sldNum" sz="quarter" idx="5"/>
          </p:nvPr>
        </p:nvSpPr>
        <p:spPr/>
        <p:txBody>
          <a:bodyPr/>
          <a:lstStyle/>
          <a:p>
            <a:fld id="{FDA6A4A6-5DD1-AB43-BFB3-FE2D6148B9C9}" type="slidenum">
              <a:rPr lang="en-US" smtClean="0"/>
              <a:t>3</a:t>
            </a:fld>
            <a:endParaRPr lang="en-US"/>
          </a:p>
        </p:txBody>
      </p:sp>
    </p:spTree>
    <p:extLst>
      <p:ext uri="{BB962C8B-B14F-4D97-AF65-F5344CB8AC3E}">
        <p14:creationId xmlns:p14="http://schemas.microsoft.com/office/powerpoint/2010/main" val="2154643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Within each category, a family’s status may be anywhere from in-crisis to thriving, which is tracked on a 1 through 5 scale in the FAM. In some cases we may not be have enough information to know where a family is on this scale, in which case it would be “Not enough information at this time.” For example, at intake you may not know if a client has a Substance Abuse history and it may not be appropriate to ask, so we would mark that as not enough information. In certain categories, it may be that the scale is irrelevant to that particular family. For example, child education is not applicable if the family has no school age children. Or there may be a long-term barrier that will not be resolved at Compass. In the case of a felony conviction, there is an “Ongoing Barrier” for legal. Usually, in each category “N/A / Ongoing Barrier,” has a specific meaning or is not used.</a:t>
            </a:r>
          </a:p>
        </p:txBody>
      </p:sp>
      <p:sp>
        <p:nvSpPr>
          <p:cNvPr id="4" name="Slide Number Placeholder 3"/>
          <p:cNvSpPr>
            <a:spLocks noGrp="1"/>
          </p:cNvSpPr>
          <p:nvPr>
            <p:ph type="sldNum" sz="quarter" idx="5"/>
          </p:nvPr>
        </p:nvSpPr>
        <p:spPr/>
        <p:txBody>
          <a:bodyPr/>
          <a:lstStyle/>
          <a:p>
            <a:fld id="{FDA6A4A6-5DD1-AB43-BFB3-FE2D6148B9C9}" type="slidenum">
              <a:rPr lang="en-US" smtClean="0"/>
              <a:t>4</a:t>
            </a:fld>
            <a:endParaRPr lang="en-US"/>
          </a:p>
        </p:txBody>
      </p:sp>
    </p:spTree>
    <p:extLst>
      <p:ext uri="{BB962C8B-B14F-4D97-AF65-F5344CB8AC3E}">
        <p14:creationId xmlns:p14="http://schemas.microsoft.com/office/powerpoint/2010/main" val="297256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Frequencies listed here are overarching Compass requirements but exactly when the assessment is used may vary by program. Intake means within 30 days of starting the program – the FAM doesn’t need to be immediately and will likely be easier after meeting your clients. </a:t>
            </a:r>
          </a:p>
          <a:p>
            <a:endParaRPr lang="en-US" dirty="0"/>
          </a:p>
          <a:p>
            <a:r>
              <a:rPr lang="en-US" dirty="0"/>
              <a:t>You can work the FAM into your current case management. It doesn’t have to be separate from normal conversations, but when completing the FAM  make sure to be thorough and ask questions suggested in the Manual and cover all categories. </a:t>
            </a:r>
          </a:p>
        </p:txBody>
      </p:sp>
      <p:sp>
        <p:nvSpPr>
          <p:cNvPr id="4" name="Slide Number Placeholder 3"/>
          <p:cNvSpPr>
            <a:spLocks noGrp="1"/>
          </p:cNvSpPr>
          <p:nvPr>
            <p:ph type="sldNum" sz="quarter" idx="5"/>
          </p:nvPr>
        </p:nvSpPr>
        <p:spPr/>
        <p:txBody>
          <a:bodyPr/>
          <a:lstStyle/>
          <a:p>
            <a:fld id="{FDA6A4A6-5DD1-AB43-BFB3-FE2D6148B9C9}" type="slidenum">
              <a:rPr lang="en-US" smtClean="0"/>
              <a:t>5</a:t>
            </a:fld>
            <a:endParaRPr lang="en-US"/>
          </a:p>
        </p:txBody>
      </p:sp>
    </p:spTree>
    <p:extLst>
      <p:ext uri="{BB962C8B-B14F-4D97-AF65-F5344CB8AC3E}">
        <p14:creationId xmlns:p14="http://schemas.microsoft.com/office/powerpoint/2010/main" val="2803294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Manual is a very thorough guide to the categories and provides suggestions to structure conversations, and follow-up resources. Each category and common issues are covered. When you are new the FAM we recommend keeping the Manual on-hand. </a:t>
            </a:r>
          </a:p>
        </p:txBody>
      </p:sp>
      <p:sp>
        <p:nvSpPr>
          <p:cNvPr id="4" name="Slide Number Placeholder 3"/>
          <p:cNvSpPr>
            <a:spLocks noGrp="1"/>
          </p:cNvSpPr>
          <p:nvPr>
            <p:ph type="sldNum" sz="quarter" idx="5"/>
          </p:nvPr>
        </p:nvSpPr>
        <p:spPr/>
        <p:txBody>
          <a:bodyPr/>
          <a:lstStyle/>
          <a:p>
            <a:fld id="{FDA6A4A6-5DD1-AB43-BFB3-FE2D6148B9C9}" type="slidenum">
              <a:rPr lang="en-US" smtClean="0"/>
              <a:t>6</a:t>
            </a:fld>
            <a:endParaRPr lang="en-US"/>
          </a:p>
        </p:txBody>
      </p:sp>
    </p:spTree>
    <p:extLst>
      <p:ext uri="{BB962C8B-B14F-4D97-AF65-F5344CB8AC3E}">
        <p14:creationId xmlns:p14="http://schemas.microsoft.com/office/powerpoint/2010/main" val="1981255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“Matrix” is a shorthand version of the manual containing only the category scale definitions. Once you get more comfortable with the FAM, it can be your main tool and reference.</a:t>
            </a:r>
          </a:p>
        </p:txBody>
      </p:sp>
      <p:sp>
        <p:nvSpPr>
          <p:cNvPr id="4" name="Slide Number Placeholder 3"/>
          <p:cNvSpPr>
            <a:spLocks noGrp="1"/>
          </p:cNvSpPr>
          <p:nvPr>
            <p:ph type="sldNum" sz="quarter" idx="5"/>
          </p:nvPr>
        </p:nvSpPr>
        <p:spPr/>
        <p:txBody>
          <a:bodyPr/>
          <a:lstStyle/>
          <a:p>
            <a:fld id="{FDA6A4A6-5DD1-AB43-BFB3-FE2D6148B9C9}" type="slidenum">
              <a:rPr lang="en-US" smtClean="0"/>
              <a:t>7</a:t>
            </a:fld>
            <a:endParaRPr lang="en-US"/>
          </a:p>
        </p:txBody>
      </p:sp>
    </p:spTree>
    <p:extLst>
      <p:ext uri="{BB962C8B-B14F-4D97-AF65-F5344CB8AC3E}">
        <p14:creationId xmlns:p14="http://schemas.microsoft.com/office/powerpoint/2010/main" val="1525537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last bit is only relevant to staff who are familiar with the original, older FAM. Staff identified a number of issues with the old FAM so it was revamped in 2018 and 2019. Specifically, the categories were clarified – confusing categories were given simpler definitions, split into two if necessary, or removed if they were duplicative. The definitions were clarified and The Manual was created to answer the most common questions. Previously, several categories were unreliable (meaning the same staff might make different ratings of the same situation) and those have been tightened. Finally, some tweaks were made in Salesforce and </a:t>
            </a:r>
            <a:r>
              <a:rPr lang="en-US" dirty="0" err="1"/>
              <a:t>Zendeskto</a:t>
            </a:r>
            <a:r>
              <a:rPr lang="en-US" dirty="0"/>
              <a:t> make it easier to use. </a:t>
            </a:r>
          </a:p>
        </p:txBody>
      </p:sp>
      <p:sp>
        <p:nvSpPr>
          <p:cNvPr id="4" name="Slide Number Placeholder 3"/>
          <p:cNvSpPr>
            <a:spLocks noGrp="1"/>
          </p:cNvSpPr>
          <p:nvPr>
            <p:ph type="sldNum" sz="quarter" idx="5"/>
          </p:nvPr>
        </p:nvSpPr>
        <p:spPr/>
        <p:txBody>
          <a:bodyPr/>
          <a:lstStyle/>
          <a:p>
            <a:fld id="{FDA6A4A6-5DD1-AB43-BFB3-FE2D6148B9C9}" type="slidenum">
              <a:rPr lang="en-US" smtClean="0"/>
              <a:t>8</a:t>
            </a:fld>
            <a:endParaRPr lang="en-US"/>
          </a:p>
        </p:txBody>
      </p:sp>
    </p:spTree>
    <p:extLst>
      <p:ext uri="{BB962C8B-B14F-4D97-AF65-F5344CB8AC3E}">
        <p14:creationId xmlns:p14="http://schemas.microsoft.com/office/powerpoint/2010/main" val="737870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A94E938C-BD49-480E-AE59-A0B6B7BE2ED1}" type="slidenum">
              <a:rPr lang="en-US" smtClean="0"/>
              <a:t>‹#›</a:t>
            </a:fld>
            <a:endParaRPr lang="en-US"/>
          </a:p>
        </p:txBody>
      </p:sp>
    </p:spTree>
    <p:extLst>
      <p:ext uri="{BB962C8B-B14F-4D97-AF65-F5344CB8AC3E}">
        <p14:creationId xmlns:p14="http://schemas.microsoft.com/office/powerpoint/2010/main" val="1148345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4E7A9E-E85E-4BB7-A5EE-6874D356E6F6}" type="datetimeFigureOut">
              <a:rPr lang="en-US" smtClean="0"/>
              <a:t>1/15/20</a:t>
            </a:fld>
            <a:endParaRPr lang="en-US"/>
          </a:p>
        </p:txBody>
      </p:sp>
      <p:sp>
        <p:nvSpPr>
          <p:cNvPr id="6" name="Footer Placeholder 5"/>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1215103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2413653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p>
            <a:endParaRPr lang="en-US"/>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1741844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2598548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4E7A9E-E85E-4BB7-A5EE-6874D356E6F6}" type="datetimeFigureOut">
              <a:rPr lang="en-US" smtClean="0"/>
              <a:t>1/15/20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732440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4E7A9E-E85E-4BB7-A5EE-6874D356E6F6}" type="datetimeFigureOut">
              <a:rPr lang="en-US" smtClean="0"/>
              <a:t>1/15/20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067596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10480691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p>
            <a:endParaRPr lang="en-US"/>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313529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10959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4E7A9E-E85E-4BB7-A5EE-6874D356E6F6}" type="datetimeFigureOut">
              <a:rPr lang="en-US" smtClean="0"/>
              <a:t>1/15/20</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467224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4E7A9E-E85E-4BB7-A5EE-6874D356E6F6}" type="datetimeFigureOut">
              <a:rPr lang="en-US" smtClean="0"/>
              <a:t>1/15/20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282381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4E7A9E-E85E-4BB7-A5EE-6874D356E6F6}" type="datetimeFigureOut">
              <a:rPr lang="en-US" smtClean="0"/>
              <a:t>1/15/20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051456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4E7A9E-E85E-4BB7-A5EE-6874D356E6F6}" type="datetimeFigureOut">
              <a:rPr lang="en-US" smtClean="0"/>
              <a:t>1/15/20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142812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4E7A9E-E85E-4BB7-A5EE-6874D356E6F6}" type="datetimeFigureOut">
              <a:rPr lang="en-US" smtClean="0"/>
              <a:t>1/15/20</a:t>
            </a:fld>
            <a:endParaRPr lang="en-US"/>
          </a:p>
        </p:txBody>
      </p:sp>
      <p:sp>
        <p:nvSpPr>
          <p:cNvPr id="3" name="Footer Placeholder 2"/>
          <p:cNvSpPr>
            <a:spLocks noGrp="1"/>
          </p:cNvSpPr>
          <p:nvPr>
            <p:ph type="ftr" sz="quarter" idx="11"/>
          </p:nvPr>
        </p:nvSpPr>
        <p:spPr/>
        <p:txBody>
          <a:bodyPr/>
          <a:lstStyle/>
          <a:p>
            <a:endParaRPr lang="en-US"/>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311596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4E7A9E-E85E-4BB7-A5EE-6874D356E6F6}" type="datetimeFigureOut">
              <a:rPr lang="en-US" smtClean="0"/>
              <a:t>1/15/20</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2852287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4E7A9E-E85E-4BB7-A5EE-6874D356E6F6}" type="datetimeFigureOut">
              <a:rPr lang="en-US" smtClean="0"/>
              <a:t>1/15/20</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94E938C-BD49-480E-AE59-A0B6B7BE2ED1}" type="slidenum">
              <a:rPr lang="en-US" smtClean="0"/>
              <a:t>‹#›</a:t>
            </a:fld>
            <a:endParaRPr lang="en-US"/>
          </a:p>
        </p:txBody>
      </p:sp>
    </p:spTree>
    <p:extLst>
      <p:ext uri="{BB962C8B-B14F-4D97-AF65-F5344CB8AC3E}">
        <p14:creationId xmlns:p14="http://schemas.microsoft.com/office/powerpoint/2010/main" val="739102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D34E7A9E-E85E-4BB7-A5EE-6874D356E6F6}" type="datetimeFigureOut">
              <a:rPr lang="en-US" smtClean="0"/>
              <a:t>1/15/20</a:t>
            </a:fld>
            <a:endParaRPr lang="en-US"/>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94E938C-BD49-480E-AE59-A0B6B7BE2ED1}" type="slidenum">
              <a:rPr lang="en-US" smtClean="0"/>
              <a:t>‹#›</a:t>
            </a:fld>
            <a:endParaRPr lang="en-US"/>
          </a:p>
        </p:txBody>
      </p:sp>
    </p:spTree>
    <p:extLst>
      <p:ext uri="{BB962C8B-B14F-4D97-AF65-F5344CB8AC3E}">
        <p14:creationId xmlns:p14="http://schemas.microsoft.com/office/powerpoint/2010/main" val="1501247206"/>
      </p:ext>
    </p:extLst>
  </p:cSld>
  <p:clrMap bg1="lt1" tx1="dk1" bg2="lt2" tx2="dk2" accent1="accent1" accent2="accent2" accent3="accent3" accent4="accent4" accent5="accent5" accent6="accent6" hlink="hlink" folHlink="folHlink"/>
  <p:sldLayoutIdLst>
    <p:sldLayoutId id="2147484176" r:id="rId1"/>
    <p:sldLayoutId id="2147484177" r:id="rId2"/>
    <p:sldLayoutId id="2147484178" r:id="rId3"/>
    <p:sldLayoutId id="2147484179" r:id="rId4"/>
    <p:sldLayoutId id="2147484180" r:id="rId5"/>
    <p:sldLayoutId id="2147484181" r:id="rId6"/>
    <p:sldLayoutId id="2147484182" r:id="rId7"/>
    <p:sldLayoutId id="2147484183" r:id="rId8"/>
    <p:sldLayoutId id="2147484184" r:id="rId9"/>
    <p:sldLayoutId id="2147484185" r:id="rId10"/>
    <p:sldLayoutId id="2147484186" r:id="rId11"/>
    <p:sldLayoutId id="2147484187" r:id="rId12"/>
    <p:sldLayoutId id="2147484188" r:id="rId13"/>
    <p:sldLayoutId id="2147484189" r:id="rId14"/>
    <p:sldLayoutId id="2147484190" r:id="rId15"/>
    <p:sldLayoutId id="2147484191" r:id="rId16"/>
    <p:sldLayoutId id="2147484192"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3.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4.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EB9AD-FC1F-4763-BFBB-0D38F5FE4949}"/>
              </a:ext>
            </a:extLst>
          </p:cNvPr>
          <p:cNvSpPr>
            <a:spLocks noGrp="1"/>
          </p:cNvSpPr>
          <p:nvPr>
            <p:ph type="ctrTitle"/>
          </p:nvPr>
        </p:nvSpPr>
        <p:spPr>
          <a:xfrm>
            <a:off x="1154954" y="2099733"/>
            <a:ext cx="9689259" cy="2677648"/>
          </a:xfrm>
        </p:spPr>
        <p:txBody>
          <a:bodyPr>
            <a:normAutofit/>
          </a:bodyPr>
          <a:lstStyle/>
          <a:p>
            <a:r>
              <a:rPr lang="en-US" dirty="0"/>
              <a:t>Family Assessment Matrix (FAM)</a:t>
            </a:r>
          </a:p>
        </p:txBody>
      </p:sp>
      <p:sp>
        <p:nvSpPr>
          <p:cNvPr id="3" name="Subtitle 2">
            <a:extLst>
              <a:ext uri="{FF2B5EF4-FFF2-40B4-BE49-F238E27FC236}">
                <a16:creationId xmlns:a16="http://schemas.microsoft.com/office/drawing/2014/main" id="{2A5B98B1-AB34-45FD-AF86-BE62886EE19A}"/>
              </a:ext>
            </a:extLst>
          </p:cNvPr>
          <p:cNvSpPr>
            <a:spLocks noGrp="1"/>
          </p:cNvSpPr>
          <p:nvPr>
            <p:ph type="subTitle" idx="1"/>
          </p:nvPr>
        </p:nvSpPr>
        <p:spPr/>
        <p:txBody>
          <a:bodyPr/>
          <a:lstStyle/>
          <a:p>
            <a:r>
              <a:rPr lang="en-US" dirty="0"/>
              <a:t>What is it? Why do it?</a:t>
            </a:r>
          </a:p>
        </p:txBody>
      </p:sp>
    </p:spTree>
    <p:extLst>
      <p:ext uri="{BB962C8B-B14F-4D97-AF65-F5344CB8AC3E}">
        <p14:creationId xmlns:p14="http://schemas.microsoft.com/office/powerpoint/2010/main" val="2828821095"/>
      </p:ext>
    </p:extLst>
  </p:cSld>
  <p:clrMapOvr>
    <a:masterClrMapping/>
  </p:clrMapOvr>
  <mc:AlternateContent xmlns:mc="http://schemas.openxmlformats.org/markup-compatibility/2006">
    <mc:Choice xmlns:p14="http://schemas.microsoft.com/office/powerpoint/2010/main" Requires="p14">
      <p:transition spd="slow" p14:dur="2000" advTm="11438"/>
    </mc:Choice>
    <mc:Fallback>
      <p:transition spd="slow" advTm="1143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C9767-A815-4237-A3C1-943D93DDADEE}"/>
              </a:ext>
            </a:extLst>
          </p:cNvPr>
          <p:cNvSpPr>
            <a:spLocks noGrp="1"/>
          </p:cNvSpPr>
          <p:nvPr>
            <p:ph type="title"/>
          </p:nvPr>
        </p:nvSpPr>
        <p:spPr/>
        <p:txBody>
          <a:bodyPr/>
          <a:lstStyle/>
          <a:p>
            <a:pPr algn="ctr"/>
            <a:r>
              <a:rPr lang="en-US" dirty="0"/>
              <a:t>Why do we use the FAM?</a:t>
            </a:r>
          </a:p>
        </p:txBody>
      </p:sp>
      <p:sp>
        <p:nvSpPr>
          <p:cNvPr id="6" name="Content Placeholder 5">
            <a:extLst>
              <a:ext uri="{FF2B5EF4-FFF2-40B4-BE49-F238E27FC236}">
                <a16:creationId xmlns:a16="http://schemas.microsoft.com/office/drawing/2014/main" id="{7FF11BF6-104D-A240-990D-CD14236205DC}"/>
              </a:ext>
            </a:extLst>
          </p:cNvPr>
          <p:cNvSpPr>
            <a:spLocks noGrp="1"/>
          </p:cNvSpPr>
          <p:nvPr>
            <p:ph idx="1"/>
          </p:nvPr>
        </p:nvSpPr>
        <p:spPr>
          <a:xfrm>
            <a:off x="1154954" y="4144962"/>
            <a:ext cx="8825659" cy="2154238"/>
          </a:xfrm>
        </p:spPr>
        <p:txBody>
          <a:bodyPr/>
          <a:lstStyle/>
          <a:p>
            <a:pPr>
              <a:buAutoNum type="arabicPeriod"/>
            </a:pPr>
            <a:r>
              <a:rPr lang="en-US" b="1" dirty="0"/>
              <a:t>Case Management</a:t>
            </a:r>
            <a:r>
              <a:rPr lang="en-US" dirty="0"/>
              <a:t>: identify and document families’ needs at intake and along the way</a:t>
            </a:r>
          </a:p>
          <a:p>
            <a:pPr>
              <a:buAutoNum type="arabicPeriod"/>
            </a:pPr>
            <a:r>
              <a:rPr lang="en-US" b="1" dirty="0"/>
              <a:t>Program Management</a:t>
            </a:r>
            <a:r>
              <a:rPr lang="en-US" dirty="0"/>
              <a:t>: know how our programs are and aren’t supporting families effectively</a:t>
            </a:r>
          </a:p>
          <a:p>
            <a:pPr>
              <a:buAutoNum type="arabicPeriod"/>
            </a:pPr>
            <a:r>
              <a:rPr lang="en-US" b="1" dirty="0"/>
              <a:t>Donor and Volunteer Communication: </a:t>
            </a:r>
            <a:r>
              <a:rPr lang="en-US" dirty="0"/>
              <a:t>helps Compass communicate the many ways that programs support our clients</a:t>
            </a:r>
            <a:endParaRPr lang="en-US" b="1" dirty="0"/>
          </a:p>
        </p:txBody>
      </p:sp>
      <p:sp>
        <p:nvSpPr>
          <p:cNvPr id="7" name="TextBox 6">
            <a:extLst>
              <a:ext uri="{FF2B5EF4-FFF2-40B4-BE49-F238E27FC236}">
                <a16:creationId xmlns:a16="http://schemas.microsoft.com/office/drawing/2014/main" id="{F996A234-CBCE-5047-B5AD-503C8BAFF8F0}"/>
              </a:ext>
            </a:extLst>
          </p:cNvPr>
          <p:cNvSpPr txBox="1"/>
          <p:nvPr/>
        </p:nvSpPr>
        <p:spPr>
          <a:xfrm>
            <a:off x="845764" y="2572040"/>
            <a:ext cx="9444038" cy="1200329"/>
          </a:xfrm>
          <a:prstGeom prst="rect">
            <a:avLst/>
          </a:prstGeom>
          <a:noFill/>
        </p:spPr>
        <p:txBody>
          <a:bodyPr wrap="square" rtlCol="0">
            <a:spAutoFit/>
          </a:bodyPr>
          <a:lstStyle/>
          <a:p>
            <a:r>
              <a:rPr lang="en-US" sz="2400" b="1" dirty="0"/>
              <a:t>The Family Assessment Matrix (FAM) is used to identify, understand, and show the impact that Compass Family Services has on the families it serves</a:t>
            </a:r>
          </a:p>
        </p:txBody>
      </p:sp>
    </p:spTree>
    <p:extLst>
      <p:ext uri="{BB962C8B-B14F-4D97-AF65-F5344CB8AC3E}">
        <p14:creationId xmlns:p14="http://schemas.microsoft.com/office/powerpoint/2010/main" val="1679143537"/>
      </p:ext>
    </p:extLst>
  </p:cSld>
  <p:clrMapOvr>
    <a:masterClrMapping/>
  </p:clrMapOvr>
  <mc:AlternateContent xmlns:mc="http://schemas.openxmlformats.org/markup-compatibility/2006" xmlns:p14="http://schemas.microsoft.com/office/powerpoint/2010/main">
    <mc:Choice Requires="p14">
      <p:transition spd="slow" p14:dur="2000" advTm="33547"/>
    </mc:Choice>
    <mc:Fallback xmlns="">
      <p:transition spd="slow" advTm="3354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5BA4-5592-4CF5-91F3-2A037ECF74BC}"/>
              </a:ext>
            </a:extLst>
          </p:cNvPr>
          <p:cNvSpPr>
            <a:spLocks noGrp="1"/>
          </p:cNvSpPr>
          <p:nvPr>
            <p:ph type="title"/>
          </p:nvPr>
        </p:nvSpPr>
        <p:spPr/>
        <p:txBody>
          <a:bodyPr>
            <a:normAutofit/>
          </a:bodyPr>
          <a:lstStyle/>
          <a:p>
            <a:pPr algn="ctr"/>
            <a:r>
              <a:rPr lang="en-US" dirty="0"/>
              <a:t>What does the FAM track?</a:t>
            </a:r>
          </a:p>
        </p:txBody>
      </p:sp>
      <p:sp>
        <p:nvSpPr>
          <p:cNvPr id="3" name="Content Placeholder 2">
            <a:extLst>
              <a:ext uri="{FF2B5EF4-FFF2-40B4-BE49-F238E27FC236}">
                <a16:creationId xmlns:a16="http://schemas.microsoft.com/office/drawing/2014/main" id="{BB90EFCB-E03D-4502-88B7-971B36CE7D6E}"/>
              </a:ext>
            </a:extLst>
          </p:cNvPr>
          <p:cNvSpPr>
            <a:spLocks noGrp="1"/>
          </p:cNvSpPr>
          <p:nvPr>
            <p:ph idx="1"/>
          </p:nvPr>
        </p:nvSpPr>
        <p:spPr>
          <a:xfrm>
            <a:off x="838200" y="2493433"/>
            <a:ext cx="10515600" cy="821265"/>
          </a:xfrm>
        </p:spPr>
        <p:txBody>
          <a:bodyPr>
            <a:normAutofit fontScale="77500" lnSpcReduction="20000"/>
          </a:bodyPr>
          <a:lstStyle/>
          <a:p>
            <a:pPr marL="0" indent="0">
              <a:buNone/>
            </a:pPr>
            <a:r>
              <a:rPr lang="en-US" sz="2400" dirty="0"/>
              <a:t>The FAM tracks clients’ level of stability on 14 different categories. Note that key categories like Housing and Income are not tracked here because they are tracked outside of the FAM.</a:t>
            </a:r>
          </a:p>
        </p:txBody>
      </p:sp>
      <p:graphicFrame>
        <p:nvGraphicFramePr>
          <p:cNvPr id="7" name="Diagram 6">
            <a:extLst>
              <a:ext uri="{FF2B5EF4-FFF2-40B4-BE49-F238E27FC236}">
                <a16:creationId xmlns:a16="http://schemas.microsoft.com/office/drawing/2014/main" id="{66266C7D-0520-7747-8595-3811BC639C99}"/>
              </a:ext>
            </a:extLst>
          </p:cNvPr>
          <p:cNvGraphicFramePr/>
          <p:nvPr>
            <p:extLst>
              <p:ext uri="{D42A27DB-BD31-4B8C-83A1-F6EECF244321}">
                <p14:modId xmlns:p14="http://schemas.microsoft.com/office/powerpoint/2010/main" val="2202216064"/>
              </p:ext>
            </p:extLst>
          </p:nvPr>
        </p:nvGraphicFramePr>
        <p:xfrm>
          <a:off x="1154322" y="3586163"/>
          <a:ext cx="9883355" cy="30705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738055836"/>
      </p:ext>
    </p:extLst>
  </p:cSld>
  <p:clrMapOvr>
    <a:masterClrMapping/>
  </p:clrMapOvr>
  <mc:AlternateContent xmlns:mc="http://schemas.openxmlformats.org/markup-compatibility/2006" xmlns:p14="http://schemas.microsoft.com/office/powerpoint/2010/main">
    <mc:Choice Requires="p14">
      <p:transition spd="slow" p14:dur="2000" advTm="24326"/>
    </mc:Choice>
    <mc:Fallback xmlns="">
      <p:transition spd="slow" advTm="2432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5BA4-5592-4CF5-91F3-2A037ECF74BC}"/>
              </a:ext>
            </a:extLst>
          </p:cNvPr>
          <p:cNvSpPr>
            <a:spLocks noGrp="1"/>
          </p:cNvSpPr>
          <p:nvPr>
            <p:ph type="title"/>
          </p:nvPr>
        </p:nvSpPr>
        <p:spPr/>
        <p:txBody>
          <a:bodyPr>
            <a:normAutofit fontScale="90000"/>
          </a:bodyPr>
          <a:lstStyle/>
          <a:p>
            <a:pPr algn="ctr"/>
            <a:r>
              <a:rPr lang="en-US" dirty="0"/>
              <a:t>How are we measuring clients’ stability?</a:t>
            </a:r>
          </a:p>
        </p:txBody>
      </p:sp>
      <p:graphicFrame>
        <p:nvGraphicFramePr>
          <p:cNvPr id="4" name="Diagram 3">
            <a:extLst>
              <a:ext uri="{FF2B5EF4-FFF2-40B4-BE49-F238E27FC236}">
                <a16:creationId xmlns:a16="http://schemas.microsoft.com/office/drawing/2014/main" id="{7FF6C53E-E4F4-4A85-83C8-1062FFFA1689}"/>
              </a:ext>
            </a:extLst>
          </p:cNvPr>
          <p:cNvGraphicFramePr/>
          <p:nvPr>
            <p:extLst>
              <p:ext uri="{D42A27DB-BD31-4B8C-83A1-F6EECF244321}">
                <p14:modId xmlns:p14="http://schemas.microsoft.com/office/powerpoint/2010/main" val="2098729349"/>
              </p:ext>
            </p:extLst>
          </p:nvPr>
        </p:nvGraphicFramePr>
        <p:xfrm>
          <a:off x="4284666" y="3280792"/>
          <a:ext cx="7402508" cy="32149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FF82E0EA-4532-46A0-AD55-966C28FB5D90}"/>
              </a:ext>
            </a:extLst>
          </p:cNvPr>
          <p:cNvSpPr txBox="1"/>
          <p:nvPr/>
        </p:nvSpPr>
        <p:spPr>
          <a:xfrm>
            <a:off x="504826" y="2551837"/>
            <a:ext cx="4896375" cy="1754326"/>
          </a:xfrm>
          <a:prstGeom prst="rect">
            <a:avLst/>
          </a:prstGeom>
          <a:noFill/>
        </p:spPr>
        <p:txBody>
          <a:bodyPr wrap="square" rtlCol="0">
            <a:spAutoFit/>
          </a:bodyPr>
          <a:lstStyle/>
          <a:p>
            <a:r>
              <a:rPr lang="en-US" dirty="0"/>
              <a:t>Within each category, a family’s status may be anywhere from in-crisis to thriving, which is tracked on a 1 through 5 scale in the FAM. In some cases we may not be have enough information to know where a family is.</a:t>
            </a:r>
          </a:p>
        </p:txBody>
      </p:sp>
      <p:sp>
        <p:nvSpPr>
          <p:cNvPr id="8" name="TextBox 7">
            <a:extLst>
              <a:ext uri="{FF2B5EF4-FFF2-40B4-BE49-F238E27FC236}">
                <a16:creationId xmlns:a16="http://schemas.microsoft.com/office/drawing/2014/main" id="{64DF8C07-84B5-1548-ADB3-3EBD3C12A435}"/>
              </a:ext>
            </a:extLst>
          </p:cNvPr>
          <p:cNvSpPr txBox="1"/>
          <p:nvPr/>
        </p:nvSpPr>
        <p:spPr>
          <a:xfrm>
            <a:off x="8231714" y="5514999"/>
            <a:ext cx="4551363" cy="738664"/>
          </a:xfrm>
          <a:prstGeom prst="rect">
            <a:avLst/>
          </a:prstGeom>
          <a:noFill/>
        </p:spPr>
        <p:txBody>
          <a:bodyPr wrap="square" rtlCol="0">
            <a:spAutoFit/>
          </a:bodyPr>
          <a:lstStyle/>
          <a:p>
            <a:r>
              <a:rPr lang="en-US" sz="1400" dirty="0"/>
              <a:t>Also:</a:t>
            </a:r>
          </a:p>
          <a:p>
            <a:pPr marL="285750" indent="-285750">
              <a:buFont typeface="Arial" panose="020B0604020202020204" pitchFamily="34" charset="0"/>
              <a:buChar char="•"/>
            </a:pPr>
            <a:r>
              <a:rPr lang="en-US" sz="1400" dirty="0"/>
              <a:t>Not enough information at this time</a:t>
            </a:r>
          </a:p>
          <a:p>
            <a:pPr marL="285750" indent="-285750">
              <a:buFont typeface="Arial" panose="020B0604020202020204" pitchFamily="34" charset="0"/>
              <a:buChar char="•"/>
            </a:pPr>
            <a:r>
              <a:rPr lang="en-US" sz="1400" dirty="0"/>
              <a:t>Not Applicable / Ongoing Barrier</a:t>
            </a:r>
          </a:p>
        </p:txBody>
      </p:sp>
    </p:spTree>
    <p:custDataLst>
      <p:tags r:id="rId1"/>
    </p:custDataLst>
    <p:extLst>
      <p:ext uri="{BB962C8B-B14F-4D97-AF65-F5344CB8AC3E}">
        <p14:creationId xmlns:p14="http://schemas.microsoft.com/office/powerpoint/2010/main" val="2884130709"/>
      </p:ext>
    </p:extLst>
  </p:cSld>
  <p:clrMapOvr>
    <a:masterClrMapping/>
  </p:clrMapOvr>
  <mc:AlternateContent xmlns:mc="http://schemas.openxmlformats.org/markup-compatibility/2006" xmlns:p14="http://schemas.microsoft.com/office/powerpoint/2010/main">
    <mc:Choice Requires="p14">
      <p:transition spd="slow" p14:dur="2000" advTm="64394"/>
    </mc:Choice>
    <mc:Fallback xmlns="">
      <p:transition spd="slow" advTm="6439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5BA4-5592-4CF5-91F3-2A037ECF74BC}"/>
              </a:ext>
            </a:extLst>
          </p:cNvPr>
          <p:cNvSpPr>
            <a:spLocks noGrp="1"/>
          </p:cNvSpPr>
          <p:nvPr>
            <p:ph type="title"/>
          </p:nvPr>
        </p:nvSpPr>
        <p:spPr/>
        <p:txBody>
          <a:bodyPr>
            <a:normAutofit/>
          </a:bodyPr>
          <a:lstStyle/>
          <a:p>
            <a:pPr algn="ctr"/>
            <a:r>
              <a:rPr lang="en-US" dirty="0"/>
              <a:t>When to do the FAM?</a:t>
            </a:r>
          </a:p>
        </p:txBody>
      </p:sp>
      <p:sp>
        <p:nvSpPr>
          <p:cNvPr id="5" name="TextBox 4">
            <a:extLst>
              <a:ext uri="{FF2B5EF4-FFF2-40B4-BE49-F238E27FC236}">
                <a16:creationId xmlns:a16="http://schemas.microsoft.com/office/drawing/2014/main" id="{FF82E0EA-4532-46A0-AD55-966C28FB5D90}"/>
              </a:ext>
            </a:extLst>
          </p:cNvPr>
          <p:cNvSpPr txBox="1"/>
          <p:nvPr/>
        </p:nvSpPr>
        <p:spPr>
          <a:xfrm>
            <a:off x="900953" y="2981801"/>
            <a:ext cx="4246779" cy="2308324"/>
          </a:xfrm>
          <a:prstGeom prst="rect">
            <a:avLst/>
          </a:prstGeom>
          <a:noFill/>
        </p:spPr>
        <p:txBody>
          <a:bodyPr wrap="square" rtlCol="0">
            <a:spAutoFit/>
          </a:bodyPr>
          <a:lstStyle/>
          <a:p>
            <a:r>
              <a:rPr lang="en-US" sz="3600" b="1" dirty="0"/>
              <a:t>Frequency:</a:t>
            </a:r>
          </a:p>
          <a:p>
            <a:pPr marL="285750" indent="-285750">
              <a:buFontTx/>
              <a:buChar char="-"/>
            </a:pPr>
            <a:r>
              <a:rPr lang="en-US" sz="3600" dirty="0"/>
              <a:t>Intake </a:t>
            </a:r>
          </a:p>
          <a:p>
            <a:pPr marL="285750" indent="-285750">
              <a:buFontTx/>
              <a:buChar char="-"/>
            </a:pPr>
            <a:r>
              <a:rPr lang="en-US" sz="3600" dirty="0"/>
              <a:t>Every 90 days</a:t>
            </a:r>
          </a:p>
          <a:p>
            <a:pPr marL="285750" indent="-285750">
              <a:buFontTx/>
              <a:buChar char="-"/>
            </a:pPr>
            <a:r>
              <a:rPr lang="en-US" sz="3600" dirty="0"/>
              <a:t>Program Exit</a:t>
            </a:r>
          </a:p>
        </p:txBody>
      </p:sp>
      <p:cxnSp>
        <p:nvCxnSpPr>
          <p:cNvPr id="6" name="Straight Connector 5">
            <a:extLst>
              <a:ext uri="{FF2B5EF4-FFF2-40B4-BE49-F238E27FC236}">
                <a16:creationId xmlns:a16="http://schemas.microsoft.com/office/drawing/2014/main" id="{FCA77C13-CE4B-7542-BBA6-4E4A4E1207B7}"/>
              </a:ext>
            </a:extLst>
          </p:cNvPr>
          <p:cNvCxnSpPr/>
          <p:nvPr/>
        </p:nvCxnSpPr>
        <p:spPr>
          <a:xfrm>
            <a:off x="5875867" y="2523067"/>
            <a:ext cx="0" cy="4047066"/>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AA9443A-8CC6-9943-B15A-1D07A4070E55}"/>
              </a:ext>
            </a:extLst>
          </p:cNvPr>
          <p:cNvSpPr txBox="1"/>
          <p:nvPr/>
        </p:nvSpPr>
        <p:spPr>
          <a:xfrm>
            <a:off x="6316134" y="2828835"/>
            <a:ext cx="4893734" cy="3693319"/>
          </a:xfrm>
          <a:prstGeom prst="rect">
            <a:avLst/>
          </a:prstGeom>
          <a:noFill/>
        </p:spPr>
        <p:txBody>
          <a:bodyPr wrap="square" rtlCol="0">
            <a:spAutoFit/>
          </a:bodyPr>
          <a:lstStyle/>
          <a:p>
            <a:r>
              <a:rPr lang="en-US" dirty="0"/>
              <a:t>Adapt the FAM and its questions into your current intake and case management practices.</a:t>
            </a:r>
          </a:p>
          <a:p>
            <a:endParaRPr lang="en-US" dirty="0"/>
          </a:p>
          <a:p>
            <a:r>
              <a:rPr lang="en-US" dirty="0"/>
              <a:t>It’s not necessary for the FAM to require a FAM-specific session with a client because that could duplicate conversations you already have. </a:t>
            </a:r>
          </a:p>
          <a:p>
            <a:endParaRPr lang="en-US" dirty="0"/>
          </a:p>
          <a:p>
            <a:r>
              <a:rPr lang="en-US" dirty="0"/>
              <a:t>On the other hand, please work directly with your client to answer the FAM’s questions rather than assume based on old or incomplete information.</a:t>
            </a:r>
          </a:p>
        </p:txBody>
      </p:sp>
    </p:spTree>
    <p:custDataLst>
      <p:tags r:id="rId1"/>
    </p:custDataLst>
    <p:extLst>
      <p:ext uri="{BB962C8B-B14F-4D97-AF65-F5344CB8AC3E}">
        <p14:creationId xmlns:p14="http://schemas.microsoft.com/office/powerpoint/2010/main" val="1532542756"/>
      </p:ext>
    </p:extLst>
  </p:cSld>
  <p:clrMapOvr>
    <a:masterClrMapping/>
  </p:clrMapOvr>
  <mc:AlternateContent xmlns:mc="http://schemas.openxmlformats.org/markup-compatibility/2006" xmlns:p14="http://schemas.microsoft.com/office/powerpoint/2010/main">
    <mc:Choice Requires="p14">
      <p:transition spd="slow" p14:dur="2000" advTm="32152"/>
    </mc:Choice>
    <mc:Fallback xmlns="">
      <p:transition spd="slow" advTm="3215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C43A114B-CAF8-402E-A898-DEE2C2022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Oval 37">
            <a:extLst>
              <a:ext uri="{FF2B5EF4-FFF2-40B4-BE49-F238E27FC236}">
                <a16:creationId xmlns:a16="http://schemas.microsoft.com/office/drawing/2014/main" id="{64E68BB1-DCF6-49AB-8FF1-7E68DCBCD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0" name="Oval 39">
            <a:extLst>
              <a:ext uri="{FF2B5EF4-FFF2-40B4-BE49-F238E27FC236}">
                <a16:creationId xmlns:a16="http://schemas.microsoft.com/office/drawing/2014/main" id="{DA9B8539-604B-420E-BA1B-0A2E64CD7C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2" name="Oval 41">
            <a:extLst>
              <a:ext uri="{FF2B5EF4-FFF2-40B4-BE49-F238E27FC236}">
                <a16:creationId xmlns:a16="http://schemas.microsoft.com/office/drawing/2014/main" id="{7236CAA2-54C3-4136-B0CC-6837B14D8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4" name="Freeform 5">
            <a:extLst>
              <a:ext uri="{FF2B5EF4-FFF2-40B4-BE49-F238E27FC236}">
                <a16:creationId xmlns:a16="http://schemas.microsoft.com/office/drawing/2014/main" id="{40F86E67-9E86-453F-92BC-648189829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46" name="Rectangle 45">
            <a:extLst>
              <a:ext uri="{FF2B5EF4-FFF2-40B4-BE49-F238E27FC236}">
                <a16:creationId xmlns:a16="http://schemas.microsoft.com/office/drawing/2014/main" id="{F73C5439-21D4-46F3-9CF4-FF1CE786F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36C43DF-D083-46A4-ADAE-73F7FFF6F12D}"/>
              </a:ext>
            </a:extLst>
          </p:cNvPr>
          <p:cNvSpPr>
            <a:spLocks noGrp="1"/>
          </p:cNvSpPr>
          <p:nvPr>
            <p:ph type="title"/>
          </p:nvPr>
        </p:nvSpPr>
        <p:spPr>
          <a:xfrm>
            <a:off x="8382055" y="1241266"/>
            <a:ext cx="3161016" cy="3153753"/>
          </a:xfrm>
        </p:spPr>
        <p:txBody>
          <a:bodyPr vert="horz" lIns="91440" tIns="45720" rIns="91440" bIns="45720" rtlCol="0" anchor="b">
            <a:normAutofit/>
          </a:bodyPr>
          <a:lstStyle/>
          <a:p>
            <a:r>
              <a:rPr lang="en-US" sz="5400" dirty="0"/>
              <a:t>Tools: Manual</a:t>
            </a:r>
          </a:p>
        </p:txBody>
      </p:sp>
      <p:grpSp>
        <p:nvGrpSpPr>
          <p:cNvPr id="48" name="Group 47">
            <a:extLst>
              <a:ext uri="{FF2B5EF4-FFF2-40B4-BE49-F238E27FC236}">
                <a16:creationId xmlns:a16="http://schemas.microsoft.com/office/drawing/2014/main" id="{227140B8-92FC-43F0-8CCA-F40052CE50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2" y="396837"/>
            <a:ext cx="7906665" cy="6058999"/>
            <a:chOff x="423332" y="396837"/>
            <a:chExt cx="7906665" cy="6058999"/>
          </a:xfrm>
        </p:grpSpPr>
        <p:sp>
          <p:nvSpPr>
            <p:cNvPr id="49" name="Rectangle 48">
              <a:extLst>
                <a:ext uri="{FF2B5EF4-FFF2-40B4-BE49-F238E27FC236}">
                  <a16:creationId xmlns:a16="http://schemas.microsoft.com/office/drawing/2014/main" id="{E14FEF32-7604-4713-A9F1-9D90A6F78B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2" y="402165"/>
              <a:ext cx="678513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5">
              <a:extLst>
                <a:ext uri="{FF2B5EF4-FFF2-40B4-BE49-F238E27FC236}">
                  <a16:creationId xmlns:a16="http://schemas.microsoft.com/office/drawing/2014/main" id="{95AD3905-A7DD-4026-B7FD-C203CC3052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4616676"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51" name="Freeform 5">
              <a:extLst>
                <a:ext uri="{FF2B5EF4-FFF2-40B4-BE49-F238E27FC236}">
                  <a16:creationId xmlns:a16="http://schemas.microsoft.com/office/drawing/2014/main" id="{467A9BDB-6572-473C-B2E5-C1AC2F7163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6459831"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pic>
        <p:nvPicPr>
          <p:cNvPr id="5" name="Picture 4" descr="A screenshot of a social media post&#10;&#10;Description automatically generated">
            <a:extLst>
              <a:ext uri="{FF2B5EF4-FFF2-40B4-BE49-F238E27FC236}">
                <a16:creationId xmlns:a16="http://schemas.microsoft.com/office/drawing/2014/main" id="{2D984811-206B-4FFC-B368-6E8CCE3D0BB4}"/>
              </a:ext>
            </a:extLst>
          </p:cNvPr>
          <p:cNvPicPr>
            <a:picLocks noChangeAspect="1"/>
          </p:cNvPicPr>
          <p:nvPr/>
        </p:nvPicPr>
        <p:blipFill>
          <a:blip r:embed="rId4"/>
          <a:stretch>
            <a:fillRect/>
          </a:stretch>
        </p:blipFill>
        <p:spPr>
          <a:xfrm>
            <a:off x="1749678" y="611251"/>
            <a:ext cx="5554545" cy="5862318"/>
          </a:xfrm>
          <a:prstGeom prst="rect">
            <a:avLst/>
          </a:prstGeom>
          <a:ln w="12700">
            <a:solidFill>
              <a:schemeClr val="tx1"/>
            </a:solidFill>
          </a:ln>
          <a:effectLst>
            <a:outerShdw blurRad="76200" dir="13500000" sy="23000" kx="1200000" algn="br" rotWithShape="0">
              <a:prstClr val="black">
                <a:alpha val="20000"/>
              </a:prstClr>
            </a:outerShdw>
          </a:effectLst>
        </p:spPr>
      </p:pic>
    </p:spTree>
    <p:extLst>
      <p:ext uri="{BB962C8B-B14F-4D97-AF65-F5344CB8AC3E}">
        <p14:creationId xmlns:p14="http://schemas.microsoft.com/office/powerpoint/2010/main" val="3308373185"/>
      </p:ext>
    </p:extLst>
  </p:cSld>
  <p:clrMapOvr>
    <a:masterClrMapping/>
  </p:clrMapOvr>
  <mc:AlternateContent xmlns:mc="http://schemas.openxmlformats.org/markup-compatibility/2006" xmlns:p14="http://schemas.microsoft.com/office/powerpoint/2010/main">
    <mc:Choice Requires="p14">
      <p:transition spd="slow" p14:dur="2000" advTm="19942"/>
    </mc:Choice>
    <mc:Fallback xmlns="">
      <p:transition spd="slow" advTm="1994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C43A114B-CAF8-402E-A898-DEE2C2022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Oval 37">
            <a:extLst>
              <a:ext uri="{FF2B5EF4-FFF2-40B4-BE49-F238E27FC236}">
                <a16:creationId xmlns:a16="http://schemas.microsoft.com/office/drawing/2014/main" id="{64E68BB1-DCF6-49AB-8FF1-7E68DCBCD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0" name="Oval 39">
            <a:extLst>
              <a:ext uri="{FF2B5EF4-FFF2-40B4-BE49-F238E27FC236}">
                <a16:creationId xmlns:a16="http://schemas.microsoft.com/office/drawing/2014/main" id="{DA9B8539-604B-420E-BA1B-0A2E64CD7C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2" name="Oval 41">
            <a:extLst>
              <a:ext uri="{FF2B5EF4-FFF2-40B4-BE49-F238E27FC236}">
                <a16:creationId xmlns:a16="http://schemas.microsoft.com/office/drawing/2014/main" id="{7236CAA2-54C3-4136-B0CC-6837B14D8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4" name="Freeform 5">
            <a:extLst>
              <a:ext uri="{FF2B5EF4-FFF2-40B4-BE49-F238E27FC236}">
                <a16:creationId xmlns:a16="http://schemas.microsoft.com/office/drawing/2014/main" id="{40F86E67-9E86-453F-92BC-648189829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46" name="Rectangle 45">
            <a:extLst>
              <a:ext uri="{FF2B5EF4-FFF2-40B4-BE49-F238E27FC236}">
                <a16:creationId xmlns:a16="http://schemas.microsoft.com/office/drawing/2014/main" id="{F73C5439-21D4-46F3-9CF4-FF1CE786F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36C43DF-D083-46A4-ADAE-73F7FFF6F12D}"/>
              </a:ext>
            </a:extLst>
          </p:cNvPr>
          <p:cNvSpPr>
            <a:spLocks noGrp="1"/>
          </p:cNvSpPr>
          <p:nvPr>
            <p:ph type="title"/>
          </p:nvPr>
        </p:nvSpPr>
        <p:spPr>
          <a:xfrm>
            <a:off x="8382055" y="1241266"/>
            <a:ext cx="3161016" cy="3153753"/>
          </a:xfrm>
        </p:spPr>
        <p:txBody>
          <a:bodyPr vert="horz" lIns="91440" tIns="45720" rIns="91440" bIns="45720" rtlCol="0" anchor="b">
            <a:normAutofit/>
          </a:bodyPr>
          <a:lstStyle/>
          <a:p>
            <a:r>
              <a:rPr lang="en-US" sz="5400"/>
              <a:t>Tools: Matrix</a:t>
            </a:r>
          </a:p>
        </p:txBody>
      </p:sp>
      <p:grpSp>
        <p:nvGrpSpPr>
          <p:cNvPr id="48" name="Group 47">
            <a:extLst>
              <a:ext uri="{FF2B5EF4-FFF2-40B4-BE49-F238E27FC236}">
                <a16:creationId xmlns:a16="http://schemas.microsoft.com/office/drawing/2014/main" id="{227140B8-92FC-43F0-8CCA-F40052CE50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32" y="396837"/>
            <a:ext cx="7906665" cy="6058999"/>
            <a:chOff x="423332" y="396837"/>
            <a:chExt cx="7906665" cy="6058999"/>
          </a:xfrm>
        </p:grpSpPr>
        <p:sp>
          <p:nvSpPr>
            <p:cNvPr id="49" name="Rectangle 48">
              <a:extLst>
                <a:ext uri="{FF2B5EF4-FFF2-40B4-BE49-F238E27FC236}">
                  <a16:creationId xmlns:a16="http://schemas.microsoft.com/office/drawing/2014/main" id="{E14FEF32-7604-4713-A9F1-9D90A6F78B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flipH="1">
              <a:off x="423332" y="402165"/>
              <a:ext cx="678513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5">
              <a:extLst>
                <a:ext uri="{FF2B5EF4-FFF2-40B4-BE49-F238E27FC236}">
                  <a16:creationId xmlns:a16="http://schemas.microsoft.com/office/drawing/2014/main" id="{95AD3905-A7DD-4026-B7FD-C203CC3052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400000" flipH="1">
              <a:off x="4616676" y="2801722"/>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51" name="Freeform 5">
              <a:extLst>
                <a:ext uri="{FF2B5EF4-FFF2-40B4-BE49-F238E27FC236}">
                  <a16:creationId xmlns:a16="http://schemas.microsoft.com/office/drawing/2014/main" id="{467A9BDB-6572-473C-B2E5-C1AC2F7163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5677511" flipH="1">
              <a:off x="6459831" y="1826079"/>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pic>
        <p:nvPicPr>
          <p:cNvPr id="4" name="Picture 3" descr="A close up of a newspaper&#10;&#10;Description automatically generated">
            <a:extLst>
              <a:ext uri="{FF2B5EF4-FFF2-40B4-BE49-F238E27FC236}">
                <a16:creationId xmlns:a16="http://schemas.microsoft.com/office/drawing/2014/main" id="{3FE88796-6314-664B-8374-4CCC10F660C1}"/>
              </a:ext>
            </a:extLst>
          </p:cNvPr>
          <p:cNvPicPr>
            <a:picLocks noChangeAspect="1"/>
          </p:cNvPicPr>
          <p:nvPr/>
        </p:nvPicPr>
        <p:blipFill rotWithShape="1">
          <a:blip r:embed="rId4">
            <a:extLst>
              <a:ext uri="{28A0092B-C50C-407E-A947-70E740481C1C}">
                <a14:useLocalDpi xmlns:a14="http://schemas.microsoft.com/office/drawing/2010/main" val="0"/>
              </a:ext>
            </a:extLst>
          </a:blip>
          <a:srcRect b="7328"/>
          <a:stretch/>
        </p:blipFill>
        <p:spPr>
          <a:xfrm>
            <a:off x="856331" y="1143000"/>
            <a:ext cx="6703903" cy="4799263"/>
          </a:xfrm>
          <a:prstGeom prst="rect">
            <a:avLst/>
          </a:prstGeom>
          <a:ln w="12700">
            <a:solidFill>
              <a:schemeClr val="tx1"/>
            </a:solidFill>
          </a:ln>
          <a:effectLst>
            <a:outerShdw blurRad="76200" dir="13500000" sy="23000" kx="1200000" algn="br" rotWithShape="0">
              <a:prstClr val="black">
                <a:alpha val="20000"/>
              </a:prstClr>
            </a:outerShdw>
          </a:effectLst>
        </p:spPr>
      </p:pic>
    </p:spTree>
    <p:extLst>
      <p:ext uri="{BB962C8B-B14F-4D97-AF65-F5344CB8AC3E}">
        <p14:creationId xmlns:p14="http://schemas.microsoft.com/office/powerpoint/2010/main" val="1778012125"/>
      </p:ext>
    </p:extLst>
  </p:cSld>
  <p:clrMapOvr>
    <a:masterClrMapping/>
  </p:clrMapOvr>
  <mc:AlternateContent xmlns:mc="http://schemas.openxmlformats.org/markup-compatibility/2006" xmlns:p14="http://schemas.microsoft.com/office/powerpoint/2010/main">
    <mc:Choice Requires="p14">
      <p:transition spd="slow" p14:dur="2000" advTm="12249"/>
    </mc:Choice>
    <mc:Fallback xmlns="">
      <p:transition spd="slow" advTm="1224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F43BD-E995-4F1B-B05F-CC69E875E2CC}"/>
              </a:ext>
            </a:extLst>
          </p:cNvPr>
          <p:cNvSpPr>
            <a:spLocks noGrp="1"/>
          </p:cNvSpPr>
          <p:nvPr>
            <p:ph type="title"/>
          </p:nvPr>
        </p:nvSpPr>
        <p:spPr/>
        <p:txBody>
          <a:bodyPr/>
          <a:lstStyle/>
          <a:p>
            <a:pPr algn="ctr"/>
            <a:r>
              <a:rPr lang="en-US" dirty="0"/>
              <a:t>Note: Changes to the FAM</a:t>
            </a:r>
          </a:p>
        </p:txBody>
      </p:sp>
      <p:sp>
        <p:nvSpPr>
          <p:cNvPr id="3" name="Content Placeholder 2">
            <a:extLst>
              <a:ext uri="{FF2B5EF4-FFF2-40B4-BE49-F238E27FC236}">
                <a16:creationId xmlns:a16="http://schemas.microsoft.com/office/drawing/2014/main" id="{6A53B815-4A98-4013-A1F9-846A0D72231E}"/>
              </a:ext>
            </a:extLst>
          </p:cNvPr>
          <p:cNvSpPr>
            <a:spLocks noGrp="1"/>
          </p:cNvSpPr>
          <p:nvPr>
            <p:ph idx="1"/>
          </p:nvPr>
        </p:nvSpPr>
        <p:spPr>
          <a:xfrm>
            <a:off x="1754188" y="3639920"/>
            <a:ext cx="6446838" cy="2574108"/>
          </a:xfrm>
        </p:spPr>
        <p:txBody>
          <a:bodyPr>
            <a:normAutofit/>
          </a:bodyPr>
          <a:lstStyle/>
          <a:p>
            <a:pPr marL="0" indent="0">
              <a:buNone/>
            </a:pPr>
            <a:r>
              <a:rPr lang="en-US" b="1" dirty="0"/>
              <a:t>What is New?</a:t>
            </a:r>
          </a:p>
          <a:p>
            <a:r>
              <a:rPr lang="en-US" dirty="0"/>
              <a:t>Reduced to 14 categories</a:t>
            </a:r>
          </a:p>
          <a:p>
            <a:r>
              <a:rPr lang="en-US" dirty="0"/>
              <a:t>New ‘How-To’ Manual</a:t>
            </a:r>
          </a:p>
          <a:p>
            <a:r>
              <a:rPr lang="en-US" dirty="0"/>
              <a:t>New look in </a:t>
            </a:r>
            <a:r>
              <a:rPr lang="en-US" dirty="0" err="1"/>
              <a:t>CoDa</a:t>
            </a:r>
            <a:endParaRPr lang="en-US" dirty="0"/>
          </a:p>
          <a:p>
            <a:r>
              <a:rPr lang="en-US" dirty="0"/>
              <a:t>Clinical support for crisis in Well-Being categories</a:t>
            </a:r>
            <a:endParaRPr lang="en-US" b="1" dirty="0"/>
          </a:p>
          <a:p>
            <a:pPr marL="0" indent="0">
              <a:buNone/>
            </a:pPr>
            <a:endParaRPr lang="en-US" dirty="0"/>
          </a:p>
          <a:p>
            <a:endParaRPr lang="en-US" dirty="0"/>
          </a:p>
          <a:p>
            <a:endParaRPr lang="en-US" dirty="0"/>
          </a:p>
          <a:p>
            <a:endParaRPr lang="en-US" dirty="0"/>
          </a:p>
        </p:txBody>
      </p:sp>
      <p:sp>
        <p:nvSpPr>
          <p:cNvPr id="5" name="TextBox 4">
            <a:extLst>
              <a:ext uri="{FF2B5EF4-FFF2-40B4-BE49-F238E27FC236}">
                <a16:creationId xmlns:a16="http://schemas.microsoft.com/office/drawing/2014/main" id="{A9281259-1CBD-9740-BE03-2D8D704C6180}"/>
              </a:ext>
            </a:extLst>
          </p:cNvPr>
          <p:cNvSpPr txBox="1"/>
          <p:nvPr/>
        </p:nvSpPr>
        <p:spPr>
          <a:xfrm>
            <a:off x="785813" y="2571750"/>
            <a:ext cx="8476720" cy="646331"/>
          </a:xfrm>
          <a:prstGeom prst="rect">
            <a:avLst/>
          </a:prstGeom>
          <a:noFill/>
        </p:spPr>
        <p:txBody>
          <a:bodyPr wrap="square" rtlCol="0">
            <a:spAutoFit/>
          </a:bodyPr>
          <a:lstStyle/>
          <a:p>
            <a:r>
              <a:rPr lang="en-US" dirty="0"/>
              <a:t>Due to issues with the original FAM, it was workshopped and significantly changed in 2018 and 2019:</a:t>
            </a:r>
          </a:p>
        </p:txBody>
      </p:sp>
    </p:spTree>
    <p:custDataLst>
      <p:tags r:id="rId1"/>
    </p:custDataLst>
    <p:extLst>
      <p:ext uri="{BB962C8B-B14F-4D97-AF65-F5344CB8AC3E}">
        <p14:creationId xmlns:p14="http://schemas.microsoft.com/office/powerpoint/2010/main" val="2818759752"/>
      </p:ext>
    </p:extLst>
  </p:cSld>
  <p:clrMapOvr>
    <a:masterClrMapping/>
  </p:clrMapOvr>
  <mc:AlternateContent xmlns:mc="http://schemas.openxmlformats.org/markup-compatibility/2006" xmlns:p14="http://schemas.microsoft.com/office/powerpoint/2010/main">
    <mc:Choice Requires="p14">
      <p:transition spd="slow" p14:dur="2000" advTm="55539"/>
    </mc:Choice>
    <mc:Fallback xmlns="">
      <p:transition spd="slow" advTm="55539"/>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4"/>
</p:tagLst>
</file>

<file path=ppt/tags/tag2.xml><?xml version="1.0" encoding="utf-8"?>
<p:tagLst xmlns:a="http://schemas.openxmlformats.org/drawingml/2006/main" xmlns:r="http://schemas.openxmlformats.org/officeDocument/2006/relationships" xmlns:p="http://schemas.openxmlformats.org/presentationml/2006/main">
  <p:tag name="TIMING" val="|0.3|0.7"/>
</p:tagLst>
</file>

<file path=ppt/tags/tag3.xml><?xml version="1.0" encoding="utf-8"?>
<p:tagLst xmlns:a="http://schemas.openxmlformats.org/drawingml/2006/main" xmlns:r="http://schemas.openxmlformats.org/officeDocument/2006/relationships" xmlns:p="http://schemas.openxmlformats.org/presentationml/2006/main">
  <p:tag name="TIMING" val="|0.7"/>
</p:tagLst>
</file>

<file path=ppt/tags/tag4.xml><?xml version="1.0" encoding="utf-8"?>
<p:tagLst xmlns:a="http://schemas.openxmlformats.org/drawingml/2006/main" xmlns:r="http://schemas.openxmlformats.org/officeDocument/2006/relationships" xmlns:p="http://schemas.openxmlformats.org/presentationml/2006/main">
  <p:tag name="TIMING" val="|3.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Custom 6">
      <a:dk1>
        <a:srgbClr val="000000"/>
      </a:dk1>
      <a:lt1>
        <a:srgbClr val="FFFFFF"/>
      </a:lt1>
      <a:dk2>
        <a:srgbClr val="003468"/>
      </a:dk2>
      <a:lt2>
        <a:srgbClr val="EBEBEB"/>
      </a:lt2>
      <a:accent1>
        <a:srgbClr val="90248E"/>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4492</TotalTime>
  <Words>1047</Words>
  <Application>Microsoft Macintosh PowerPoint</Application>
  <PresentationFormat>Widescreen</PresentationFormat>
  <Paragraphs>77</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Wingdings 3</vt:lpstr>
      <vt:lpstr>Ion Boardroom</vt:lpstr>
      <vt:lpstr>Family Assessment Matrix (FAM)</vt:lpstr>
      <vt:lpstr>Why do we use the FAM?</vt:lpstr>
      <vt:lpstr>What does the FAM track?</vt:lpstr>
      <vt:lpstr>How are we measuring clients’ stability?</vt:lpstr>
      <vt:lpstr>When to do the FAM?</vt:lpstr>
      <vt:lpstr>Tools: Manual</vt:lpstr>
      <vt:lpstr>Tools: Matrix</vt:lpstr>
      <vt:lpstr>Note: Changes to the FAM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Assessment Matrix (FAM)</dc:title>
  <dc:creator>Drew Hayes</dc:creator>
  <cp:lastModifiedBy>Drew Hayes</cp:lastModifiedBy>
  <cp:revision>17</cp:revision>
  <dcterms:created xsi:type="dcterms:W3CDTF">2019-12-14T00:31:38Z</dcterms:created>
  <dcterms:modified xsi:type="dcterms:W3CDTF">2020-01-15T18:30:07Z</dcterms:modified>
</cp:coreProperties>
</file>